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1"/>
  </p:sldMasterIdLst>
  <p:notesMasterIdLst>
    <p:notesMasterId r:id="rId17"/>
  </p:notesMasterIdLst>
  <p:handoutMasterIdLst>
    <p:handoutMasterId r:id="rId18"/>
  </p:handoutMasterIdLst>
  <p:sldIdLst>
    <p:sldId id="754" r:id="rId2"/>
    <p:sldId id="755" r:id="rId3"/>
    <p:sldId id="756" r:id="rId4"/>
    <p:sldId id="757" r:id="rId5"/>
    <p:sldId id="758" r:id="rId6"/>
    <p:sldId id="759" r:id="rId7"/>
    <p:sldId id="760" r:id="rId8"/>
    <p:sldId id="743" r:id="rId9"/>
    <p:sldId id="747" r:id="rId10"/>
    <p:sldId id="748" r:id="rId11"/>
    <p:sldId id="749" r:id="rId12"/>
    <p:sldId id="750" r:id="rId13"/>
    <p:sldId id="751" r:id="rId14"/>
    <p:sldId id="752" r:id="rId15"/>
    <p:sldId id="753" r:id="rId1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座間市" initials="Ｚ" lastIdx="2" clrIdx="0">
    <p:extLst>
      <p:ext uri="{19B8F6BF-5375-455C-9EA6-DF929625EA0E}">
        <p15:presenceInfo xmlns:p15="http://schemas.microsoft.com/office/powerpoint/2012/main" userId="座間市" providerId="None"/>
      </p:ext>
    </p:extLst>
  </p:cmAuthor>
  <p:cmAuthor id="2" name="打越 理恵" initials="打越" lastIdx="1" clrIdx="1">
    <p:extLst>
      <p:ext uri="{19B8F6BF-5375-455C-9EA6-DF929625EA0E}">
        <p15:presenceInfo xmlns:p15="http://schemas.microsoft.com/office/powerpoint/2012/main" userId="打越 理恵" providerId="None"/>
      </p:ext>
    </p:extLst>
  </p:cmAuthor>
  <p:cmAuthor id="3" name="吉村 薫" initials="吉村" lastIdx="3" clrIdx="3">
    <p:extLst>
      <p:ext uri="{19B8F6BF-5375-455C-9EA6-DF929625EA0E}">
        <p15:presenceInfo xmlns:p15="http://schemas.microsoft.com/office/powerpoint/2012/main" userId="吉村 薫"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85059" autoAdjust="0"/>
  </p:normalViewPr>
  <p:slideViewPr>
    <p:cSldViewPr>
      <p:cViewPr varScale="1">
        <p:scale>
          <a:sx n="68" d="100"/>
          <a:sy n="68" d="100"/>
        </p:scale>
        <p:origin x="77" y="4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月次報告7P!$B$24:$B$53</c:f>
              <c:strCache>
                <c:ptCount val="30"/>
                <c:pt idx="0">
                  <c:v>病気</c:v>
                </c:pt>
                <c:pt idx="1">
                  <c:v>けが</c:v>
                </c:pt>
                <c:pt idx="2">
                  <c:v>障害（手帳有）</c:v>
                </c:pt>
                <c:pt idx="3">
                  <c:v>障害（疑い）</c:v>
                </c:pt>
                <c:pt idx="4">
                  <c:v>自死企図</c:v>
                </c:pt>
                <c:pt idx="5">
                  <c:v>その他メンタルヘルスの課題</c:v>
                </c:pt>
                <c:pt idx="6">
                  <c:v>住まい不安定</c:v>
                </c:pt>
                <c:pt idx="7">
                  <c:v>ホームレス</c:v>
                </c:pt>
                <c:pt idx="8">
                  <c:v>経済的困窮</c:v>
                </c:pt>
                <c:pt idx="9">
                  <c:v>（多重・過重）債務</c:v>
                </c:pt>
                <c:pt idx="10">
                  <c:v>家計管理の課題</c:v>
                </c:pt>
                <c:pt idx="11">
                  <c:v>就職活動困難 </c:v>
                </c:pt>
                <c:pt idx="12">
                  <c:v>就職定着困難</c:v>
                </c:pt>
                <c:pt idx="13">
                  <c:v>生活習慣の乱れ</c:v>
                </c:pt>
                <c:pt idx="14">
                  <c:v>社会的孤立（二ート・引きこもりを含む）</c:v>
                </c:pt>
                <c:pt idx="15">
                  <c:v>家族関係・家族の問題</c:v>
                </c:pt>
                <c:pt idx="16">
                  <c:v>介護</c:v>
                </c:pt>
                <c:pt idx="17">
                  <c:v>子育て</c:v>
                </c:pt>
                <c:pt idx="18">
                  <c:v>不登校</c:v>
                </c:pt>
                <c:pt idx="19">
                  <c:v>非行</c:v>
                </c:pt>
                <c:pt idx="20">
                  <c:v>中卒・高校中退</c:v>
                </c:pt>
                <c:pt idx="21">
                  <c:v>ひとり親</c:v>
                </c:pt>
                <c:pt idx="22">
                  <c:v>DV・虐待</c:v>
                </c:pt>
                <c:pt idx="23">
                  <c:v>外国籍</c:v>
                </c:pt>
                <c:pt idx="24">
                  <c:v>刑余者</c:v>
                </c:pt>
                <c:pt idx="25">
                  <c:v>コミュニケーションが苦手</c:v>
                </c:pt>
                <c:pt idx="26">
                  <c:v>本人の能力の課題（識字・言語・理解等）</c:v>
                </c:pt>
                <c:pt idx="27">
                  <c:v>被災</c:v>
                </c:pt>
                <c:pt idx="28">
                  <c:v>その他</c:v>
                </c:pt>
                <c:pt idx="29">
                  <c:v>不明</c:v>
                </c:pt>
              </c:strCache>
            </c:strRef>
          </c:cat>
          <c:val>
            <c:numRef>
              <c:f>月次報告7P!$C$24:$C$53</c:f>
              <c:numCache>
                <c:formatCode>General</c:formatCode>
                <c:ptCount val="30"/>
              </c:numCache>
            </c:numRef>
          </c:val>
          <c:extLst>
            <c:ext xmlns:c16="http://schemas.microsoft.com/office/drawing/2014/chart" uri="{C3380CC4-5D6E-409C-BE32-E72D297353CC}">
              <c16:uniqueId val="{00000000-17C4-4AC8-88D1-8189C1A90A8A}"/>
            </c:ext>
          </c:extLst>
        </c:ser>
        <c:ser>
          <c:idx val="1"/>
          <c:order val="1"/>
          <c:invertIfNegative val="0"/>
          <c:cat>
            <c:strRef>
              <c:f>月次報告7P!$B$24:$B$53</c:f>
              <c:strCache>
                <c:ptCount val="30"/>
                <c:pt idx="0">
                  <c:v>病気</c:v>
                </c:pt>
                <c:pt idx="1">
                  <c:v>けが</c:v>
                </c:pt>
                <c:pt idx="2">
                  <c:v>障害（手帳有）</c:v>
                </c:pt>
                <c:pt idx="3">
                  <c:v>障害（疑い）</c:v>
                </c:pt>
                <c:pt idx="4">
                  <c:v>自死企図</c:v>
                </c:pt>
                <c:pt idx="5">
                  <c:v>その他メンタルヘルスの課題</c:v>
                </c:pt>
                <c:pt idx="6">
                  <c:v>住まい不安定</c:v>
                </c:pt>
                <c:pt idx="7">
                  <c:v>ホームレス</c:v>
                </c:pt>
                <c:pt idx="8">
                  <c:v>経済的困窮</c:v>
                </c:pt>
                <c:pt idx="9">
                  <c:v>（多重・過重）債務</c:v>
                </c:pt>
                <c:pt idx="10">
                  <c:v>家計管理の課題</c:v>
                </c:pt>
                <c:pt idx="11">
                  <c:v>就職活動困難 </c:v>
                </c:pt>
                <c:pt idx="12">
                  <c:v>就職定着困難</c:v>
                </c:pt>
                <c:pt idx="13">
                  <c:v>生活習慣の乱れ</c:v>
                </c:pt>
                <c:pt idx="14">
                  <c:v>社会的孤立（二ート・引きこもりを含む）</c:v>
                </c:pt>
                <c:pt idx="15">
                  <c:v>家族関係・家族の問題</c:v>
                </c:pt>
                <c:pt idx="16">
                  <c:v>介護</c:v>
                </c:pt>
                <c:pt idx="17">
                  <c:v>子育て</c:v>
                </c:pt>
                <c:pt idx="18">
                  <c:v>不登校</c:v>
                </c:pt>
                <c:pt idx="19">
                  <c:v>非行</c:v>
                </c:pt>
                <c:pt idx="20">
                  <c:v>中卒・高校中退</c:v>
                </c:pt>
                <c:pt idx="21">
                  <c:v>ひとり親</c:v>
                </c:pt>
                <c:pt idx="22">
                  <c:v>DV・虐待</c:v>
                </c:pt>
                <c:pt idx="23">
                  <c:v>外国籍</c:v>
                </c:pt>
                <c:pt idx="24">
                  <c:v>刑余者</c:v>
                </c:pt>
                <c:pt idx="25">
                  <c:v>コミュニケーションが苦手</c:v>
                </c:pt>
                <c:pt idx="26">
                  <c:v>本人の能力の課題（識字・言語・理解等）</c:v>
                </c:pt>
                <c:pt idx="27">
                  <c:v>被災</c:v>
                </c:pt>
                <c:pt idx="28">
                  <c:v>その他</c:v>
                </c:pt>
                <c:pt idx="29">
                  <c:v>不明</c:v>
                </c:pt>
              </c:strCache>
            </c:strRef>
          </c:cat>
          <c:val>
            <c:numRef>
              <c:f>月次報告7P!$D$24:$D$53</c:f>
              <c:numCache>
                <c:formatCode>General</c:formatCode>
                <c:ptCount val="30"/>
              </c:numCache>
            </c:numRef>
          </c:val>
          <c:extLst>
            <c:ext xmlns:c16="http://schemas.microsoft.com/office/drawing/2014/chart" uri="{C3380CC4-5D6E-409C-BE32-E72D297353CC}">
              <c16:uniqueId val="{00000001-17C4-4AC8-88D1-8189C1A90A8A}"/>
            </c:ext>
          </c:extLst>
        </c:ser>
        <c:ser>
          <c:idx val="2"/>
          <c:order val="2"/>
          <c:invertIfNegative val="0"/>
          <c:cat>
            <c:strRef>
              <c:f>月次報告7P!$B$24:$B$53</c:f>
              <c:strCache>
                <c:ptCount val="30"/>
                <c:pt idx="0">
                  <c:v>病気</c:v>
                </c:pt>
                <c:pt idx="1">
                  <c:v>けが</c:v>
                </c:pt>
                <c:pt idx="2">
                  <c:v>障害（手帳有）</c:v>
                </c:pt>
                <c:pt idx="3">
                  <c:v>障害（疑い）</c:v>
                </c:pt>
                <c:pt idx="4">
                  <c:v>自死企図</c:v>
                </c:pt>
                <c:pt idx="5">
                  <c:v>その他メンタルヘルスの課題</c:v>
                </c:pt>
                <c:pt idx="6">
                  <c:v>住まい不安定</c:v>
                </c:pt>
                <c:pt idx="7">
                  <c:v>ホームレス</c:v>
                </c:pt>
                <c:pt idx="8">
                  <c:v>経済的困窮</c:v>
                </c:pt>
                <c:pt idx="9">
                  <c:v>（多重・過重）債務</c:v>
                </c:pt>
                <c:pt idx="10">
                  <c:v>家計管理の課題</c:v>
                </c:pt>
                <c:pt idx="11">
                  <c:v>就職活動困難 </c:v>
                </c:pt>
                <c:pt idx="12">
                  <c:v>就職定着困難</c:v>
                </c:pt>
                <c:pt idx="13">
                  <c:v>生活習慣の乱れ</c:v>
                </c:pt>
                <c:pt idx="14">
                  <c:v>社会的孤立（二ート・引きこもりを含む）</c:v>
                </c:pt>
                <c:pt idx="15">
                  <c:v>家族関係・家族の問題</c:v>
                </c:pt>
                <c:pt idx="16">
                  <c:v>介護</c:v>
                </c:pt>
                <c:pt idx="17">
                  <c:v>子育て</c:v>
                </c:pt>
                <c:pt idx="18">
                  <c:v>不登校</c:v>
                </c:pt>
                <c:pt idx="19">
                  <c:v>非行</c:v>
                </c:pt>
                <c:pt idx="20">
                  <c:v>中卒・高校中退</c:v>
                </c:pt>
                <c:pt idx="21">
                  <c:v>ひとり親</c:v>
                </c:pt>
                <c:pt idx="22">
                  <c:v>DV・虐待</c:v>
                </c:pt>
                <c:pt idx="23">
                  <c:v>外国籍</c:v>
                </c:pt>
                <c:pt idx="24">
                  <c:v>刑余者</c:v>
                </c:pt>
                <c:pt idx="25">
                  <c:v>コミュニケーションが苦手</c:v>
                </c:pt>
                <c:pt idx="26">
                  <c:v>本人の能力の課題（識字・言語・理解等）</c:v>
                </c:pt>
                <c:pt idx="27">
                  <c:v>被災</c:v>
                </c:pt>
                <c:pt idx="28">
                  <c:v>その他</c:v>
                </c:pt>
                <c:pt idx="29">
                  <c:v>不明</c:v>
                </c:pt>
              </c:strCache>
            </c:strRef>
          </c:cat>
          <c:val>
            <c:numRef>
              <c:f>月次報告7P!$E$24:$E$53</c:f>
              <c:numCache>
                <c:formatCode>General</c:formatCode>
                <c:ptCount val="30"/>
              </c:numCache>
            </c:numRef>
          </c:val>
          <c:extLst>
            <c:ext xmlns:c16="http://schemas.microsoft.com/office/drawing/2014/chart" uri="{C3380CC4-5D6E-409C-BE32-E72D297353CC}">
              <c16:uniqueId val="{00000002-17C4-4AC8-88D1-8189C1A90A8A}"/>
            </c:ext>
          </c:extLst>
        </c:ser>
        <c:ser>
          <c:idx val="3"/>
          <c:order val="3"/>
          <c:invertIfNegative val="0"/>
          <c:cat>
            <c:strRef>
              <c:f>月次報告7P!$B$24:$B$53</c:f>
              <c:strCache>
                <c:ptCount val="30"/>
                <c:pt idx="0">
                  <c:v>病気</c:v>
                </c:pt>
                <c:pt idx="1">
                  <c:v>けが</c:v>
                </c:pt>
                <c:pt idx="2">
                  <c:v>障害（手帳有）</c:v>
                </c:pt>
                <c:pt idx="3">
                  <c:v>障害（疑い）</c:v>
                </c:pt>
                <c:pt idx="4">
                  <c:v>自死企図</c:v>
                </c:pt>
                <c:pt idx="5">
                  <c:v>その他メンタルヘルスの課題</c:v>
                </c:pt>
                <c:pt idx="6">
                  <c:v>住まい不安定</c:v>
                </c:pt>
                <c:pt idx="7">
                  <c:v>ホームレス</c:v>
                </c:pt>
                <c:pt idx="8">
                  <c:v>経済的困窮</c:v>
                </c:pt>
                <c:pt idx="9">
                  <c:v>（多重・過重）債務</c:v>
                </c:pt>
                <c:pt idx="10">
                  <c:v>家計管理の課題</c:v>
                </c:pt>
                <c:pt idx="11">
                  <c:v>就職活動困難 </c:v>
                </c:pt>
                <c:pt idx="12">
                  <c:v>就職定着困難</c:v>
                </c:pt>
                <c:pt idx="13">
                  <c:v>生活習慣の乱れ</c:v>
                </c:pt>
                <c:pt idx="14">
                  <c:v>社会的孤立（二ート・引きこもりを含む）</c:v>
                </c:pt>
                <c:pt idx="15">
                  <c:v>家族関係・家族の問題</c:v>
                </c:pt>
                <c:pt idx="16">
                  <c:v>介護</c:v>
                </c:pt>
                <c:pt idx="17">
                  <c:v>子育て</c:v>
                </c:pt>
                <c:pt idx="18">
                  <c:v>不登校</c:v>
                </c:pt>
                <c:pt idx="19">
                  <c:v>非行</c:v>
                </c:pt>
                <c:pt idx="20">
                  <c:v>中卒・高校中退</c:v>
                </c:pt>
                <c:pt idx="21">
                  <c:v>ひとり親</c:v>
                </c:pt>
                <c:pt idx="22">
                  <c:v>DV・虐待</c:v>
                </c:pt>
                <c:pt idx="23">
                  <c:v>外国籍</c:v>
                </c:pt>
                <c:pt idx="24">
                  <c:v>刑余者</c:v>
                </c:pt>
                <c:pt idx="25">
                  <c:v>コミュニケーションが苦手</c:v>
                </c:pt>
                <c:pt idx="26">
                  <c:v>本人の能力の課題（識字・言語・理解等）</c:v>
                </c:pt>
                <c:pt idx="27">
                  <c:v>被災</c:v>
                </c:pt>
                <c:pt idx="28">
                  <c:v>その他</c:v>
                </c:pt>
                <c:pt idx="29">
                  <c:v>不明</c:v>
                </c:pt>
              </c:strCache>
            </c:strRef>
          </c:cat>
          <c:val>
            <c:numRef>
              <c:f>月次報告7P!$R$24:$R$53</c:f>
              <c:numCache>
                <c:formatCode>#,##0_);[Red]\(#,##0\)</c:formatCode>
                <c:ptCount val="30"/>
                <c:pt idx="0">
                  <c:v>48</c:v>
                </c:pt>
                <c:pt idx="1">
                  <c:v>2</c:v>
                </c:pt>
                <c:pt idx="2">
                  <c:v>13</c:v>
                </c:pt>
                <c:pt idx="3">
                  <c:v>23</c:v>
                </c:pt>
                <c:pt idx="4">
                  <c:v>3</c:v>
                </c:pt>
                <c:pt idx="5">
                  <c:v>31</c:v>
                </c:pt>
                <c:pt idx="6">
                  <c:v>20</c:v>
                </c:pt>
                <c:pt idx="7">
                  <c:v>0</c:v>
                </c:pt>
                <c:pt idx="8">
                  <c:v>70</c:v>
                </c:pt>
                <c:pt idx="9">
                  <c:v>26</c:v>
                </c:pt>
                <c:pt idx="10">
                  <c:v>39</c:v>
                </c:pt>
                <c:pt idx="11">
                  <c:v>32</c:v>
                </c:pt>
                <c:pt idx="12">
                  <c:v>25</c:v>
                </c:pt>
                <c:pt idx="13">
                  <c:v>4</c:v>
                </c:pt>
                <c:pt idx="14">
                  <c:v>26</c:v>
                </c:pt>
                <c:pt idx="15">
                  <c:v>28</c:v>
                </c:pt>
                <c:pt idx="16">
                  <c:v>5</c:v>
                </c:pt>
                <c:pt idx="17">
                  <c:v>3</c:v>
                </c:pt>
                <c:pt idx="18">
                  <c:v>2</c:v>
                </c:pt>
                <c:pt idx="19">
                  <c:v>0</c:v>
                </c:pt>
                <c:pt idx="20">
                  <c:v>6</c:v>
                </c:pt>
                <c:pt idx="21">
                  <c:v>4</c:v>
                </c:pt>
                <c:pt idx="22">
                  <c:v>2</c:v>
                </c:pt>
                <c:pt idx="23">
                  <c:v>1</c:v>
                </c:pt>
                <c:pt idx="24">
                  <c:v>0</c:v>
                </c:pt>
                <c:pt idx="25">
                  <c:v>12</c:v>
                </c:pt>
                <c:pt idx="26">
                  <c:v>10</c:v>
                </c:pt>
                <c:pt idx="27">
                  <c:v>2</c:v>
                </c:pt>
                <c:pt idx="28">
                  <c:v>4</c:v>
                </c:pt>
                <c:pt idx="29">
                  <c:v>5</c:v>
                </c:pt>
              </c:numCache>
            </c:numRef>
          </c:val>
          <c:extLst>
            <c:ext xmlns:c16="http://schemas.microsoft.com/office/drawing/2014/chart" uri="{C3380CC4-5D6E-409C-BE32-E72D297353CC}">
              <c16:uniqueId val="{00000003-17C4-4AC8-88D1-8189C1A90A8A}"/>
            </c:ext>
          </c:extLst>
        </c:ser>
        <c:dLbls>
          <c:showLegendKey val="0"/>
          <c:showVal val="0"/>
          <c:showCatName val="0"/>
          <c:showSerName val="0"/>
          <c:showPercent val="0"/>
          <c:showBubbleSize val="0"/>
        </c:dLbls>
        <c:gapWidth val="150"/>
        <c:axId val="479810056"/>
        <c:axId val="479808488"/>
      </c:barChart>
      <c:catAx>
        <c:axId val="479810056"/>
        <c:scaling>
          <c:orientation val="minMax"/>
        </c:scaling>
        <c:delete val="0"/>
        <c:axPos val="b"/>
        <c:numFmt formatCode="General" sourceLinked="1"/>
        <c:majorTickMark val="none"/>
        <c:minorTickMark val="none"/>
        <c:tickLblPos val="nextTo"/>
        <c:txPr>
          <a:bodyPr rot="0" vert="eaVert"/>
          <a:lstStyle/>
          <a:p>
            <a:pPr>
              <a:defRPr sz="1100" b="0" baseline="0"/>
            </a:pPr>
            <a:endParaRPr lang="ja-JP"/>
          </a:p>
        </c:txPr>
        <c:crossAx val="479808488"/>
        <c:crosses val="autoZero"/>
        <c:auto val="1"/>
        <c:lblAlgn val="ctr"/>
        <c:lblOffset val="100"/>
        <c:noMultiLvlLbl val="0"/>
      </c:catAx>
      <c:valAx>
        <c:axId val="479808488"/>
        <c:scaling>
          <c:orientation val="minMax"/>
        </c:scaling>
        <c:delete val="0"/>
        <c:axPos val="l"/>
        <c:majorGridlines/>
        <c:numFmt formatCode="General" sourceLinked="1"/>
        <c:majorTickMark val="out"/>
        <c:minorTickMark val="none"/>
        <c:tickLblPos val="nextTo"/>
        <c:crossAx val="479810056"/>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8440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6992F5-0577-4C15-87E6-63D30E62E591}" type="datetimeFigureOut">
              <a:rPr kumimoji="1" lang="ja-JP" altLang="en-US" smtClean="0"/>
              <a:t>2023/6/29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CDC651-7E02-413D-BCFF-9A8F15E1BA70}" type="slidenum">
              <a:rPr kumimoji="1" lang="ja-JP" altLang="en-US" smtClean="0"/>
              <a:t>‹#›</a:t>
            </a:fld>
            <a:endParaRPr kumimoji="1" lang="ja-JP" altLang="en-US"/>
          </a:p>
        </p:txBody>
      </p:sp>
    </p:spTree>
    <p:extLst>
      <p:ext uri="{BB962C8B-B14F-4D97-AF65-F5344CB8AC3E}">
        <p14:creationId xmlns:p14="http://schemas.microsoft.com/office/powerpoint/2010/main" val="19333542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FCDC651-7E02-413D-BCFF-9A8F15E1BA70}" type="slidenum">
              <a:rPr kumimoji="1" lang="ja-JP" altLang="en-US" smtClean="0"/>
              <a:t>3</a:t>
            </a:fld>
            <a:endParaRPr kumimoji="1" lang="ja-JP" altLang="en-US"/>
          </a:p>
        </p:txBody>
      </p:sp>
    </p:spTree>
    <p:extLst>
      <p:ext uri="{BB962C8B-B14F-4D97-AF65-F5344CB8AC3E}">
        <p14:creationId xmlns:p14="http://schemas.microsoft.com/office/powerpoint/2010/main" val="472350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FCDC651-7E02-413D-BCFF-9A8F15E1BA70}" type="slidenum">
              <a:rPr kumimoji="1" lang="ja-JP" altLang="en-US" smtClean="0"/>
              <a:t>6</a:t>
            </a:fld>
            <a:endParaRPr kumimoji="1" lang="ja-JP" altLang="en-US"/>
          </a:p>
        </p:txBody>
      </p:sp>
    </p:spTree>
    <p:extLst>
      <p:ext uri="{BB962C8B-B14F-4D97-AF65-F5344CB8AC3E}">
        <p14:creationId xmlns:p14="http://schemas.microsoft.com/office/powerpoint/2010/main" val="3975007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FCDC651-7E02-413D-BCFF-9A8F15E1BA70}" type="slidenum">
              <a:rPr kumimoji="1" lang="ja-JP" altLang="en-US" smtClean="0"/>
              <a:t>9</a:t>
            </a:fld>
            <a:endParaRPr kumimoji="1" lang="ja-JP" altLang="en-US"/>
          </a:p>
        </p:txBody>
      </p:sp>
    </p:spTree>
    <p:extLst>
      <p:ext uri="{BB962C8B-B14F-4D97-AF65-F5344CB8AC3E}">
        <p14:creationId xmlns:p14="http://schemas.microsoft.com/office/powerpoint/2010/main" val="210249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FCDC651-7E02-413D-BCFF-9A8F15E1BA70}" type="slidenum">
              <a:rPr kumimoji="1" lang="ja-JP" altLang="en-US" smtClean="0"/>
              <a:t>14</a:t>
            </a:fld>
            <a:endParaRPr kumimoji="1" lang="ja-JP" altLang="en-US"/>
          </a:p>
        </p:txBody>
      </p:sp>
    </p:spTree>
    <p:extLst>
      <p:ext uri="{BB962C8B-B14F-4D97-AF65-F5344CB8AC3E}">
        <p14:creationId xmlns:p14="http://schemas.microsoft.com/office/powerpoint/2010/main" val="88839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gray">
          <a:xfrm>
            <a:off x="0" y="3644900"/>
            <a:ext cx="8675688" cy="32131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5" name="Line 3"/>
          <p:cNvSpPr>
            <a:spLocks noChangeShapeType="1"/>
          </p:cNvSpPr>
          <p:nvPr/>
        </p:nvSpPr>
        <p:spPr bwMode="gray">
          <a:xfrm flipV="1">
            <a:off x="539750" y="3357567"/>
            <a:ext cx="8604250" cy="35004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6" name="Line 4"/>
          <p:cNvSpPr>
            <a:spLocks noChangeShapeType="1"/>
          </p:cNvSpPr>
          <p:nvPr/>
        </p:nvSpPr>
        <p:spPr bwMode="gray">
          <a:xfrm flipV="1">
            <a:off x="1476379" y="3500438"/>
            <a:ext cx="7667625" cy="3357562"/>
          </a:xfrm>
          <a:prstGeom prst="line">
            <a:avLst/>
          </a:prstGeom>
          <a:noFill/>
          <a:ln w="952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7" name="Line 5"/>
          <p:cNvSpPr>
            <a:spLocks noChangeShapeType="1"/>
          </p:cNvSpPr>
          <p:nvPr/>
        </p:nvSpPr>
        <p:spPr bwMode="gray">
          <a:xfrm>
            <a:off x="4" y="3789364"/>
            <a:ext cx="7235825" cy="30686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8" name="Freeform 6"/>
          <p:cNvSpPr>
            <a:spLocks/>
          </p:cNvSpPr>
          <p:nvPr/>
        </p:nvSpPr>
        <p:spPr bwMode="gray">
          <a:xfrm>
            <a:off x="-7938" y="0"/>
            <a:ext cx="9151938" cy="5867400"/>
          </a:xfrm>
          <a:custGeom>
            <a:avLst/>
            <a:gdLst>
              <a:gd name="T0" fmla="*/ 0 w 5765"/>
              <a:gd name="T1" fmla="*/ 0 h 3696"/>
              <a:gd name="T2" fmla="*/ 2147483647 w 5765"/>
              <a:gd name="T3" fmla="*/ 0 h 3696"/>
              <a:gd name="T4" fmla="*/ 2147483647 w 5765"/>
              <a:gd name="T5" fmla="*/ 2147483647 h 3696"/>
              <a:gd name="T6" fmla="*/ 2147483647 w 5765"/>
              <a:gd name="T7" fmla="*/ 2147483647 h 3696"/>
              <a:gd name="T8" fmla="*/ 12601576 w 5765"/>
              <a:gd name="T9" fmla="*/ 773688763 h 3696"/>
              <a:gd name="T10" fmla="*/ 0 w 5765"/>
              <a:gd name="T11" fmla="*/ 0 h 3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5" h="3696">
                <a:moveTo>
                  <a:pt x="0" y="0"/>
                </a:moveTo>
                <a:lnTo>
                  <a:pt x="5765" y="0"/>
                </a:lnTo>
                <a:lnTo>
                  <a:pt x="5765" y="2066"/>
                </a:lnTo>
                <a:lnTo>
                  <a:pt x="1361" y="3696"/>
                </a:lnTo>
                <a:lnTo>
                  <a:pt x="5" y="307"/>
                </a:lnTo>
                <a:lnTo>
                  <a:pt x="0" y="0"/>
                </a:lnTo>
                <a:close/>
              </a:path>
            </a:pathLst>
          </a:custGeom>
          <a:gradFill rotWithShape="1">
            <a:gsLst>
              <a:gs pos="0">
                <a:srgbClr val="008000"/>
              </a:gs>
              <a:gs pos="100000">
                <a:srgbClr val="00CC00"/>
              </a:gs>
            </a:gsLst>
            <a:lin ang="0" scaled="1"/>
          </a:gradFill>
          <a:ln>
            <a:noFill/>
          </a:ln>
          <a:effectLst/>
          <a:extLst>
            <a:ext uri="{91240B29-F687-4F45-9708-019B960494DF}">
              <a14:hiddenLine xmlns:a14="http://schemas.microsoft.com/office/drawing/2010/main" w="9525"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4103" name="Rectangle 7"/>
          <p:cNvSpPr>
            <a:spLocks noGrp="1" noChangeArrowheads="1"/>
          </p:cNvSpPr>
          <p:nvPr>
            <p:ph type="ctrTitle"/>
          </p:nvPr>
        </p:nvSpPr>
        <p:spPr>
          <a:xfrm>
            <a:off x="685800" y="2130433"/>
            <a:ext cx="7772400" cy="938213"/>
          </a:xfrm>
        </p:spPr>
        <p:txBody>
          <a:bodyPr/>
          <a:lstStyle>
            <a:lvl1pPr algn="ctr">
              <a:defRPr sz="4000"/>
            </a:lvl1pPr>
          </a:lstStyle>
          <a:p>
            <a:pPr lvl="0"/>
            <a:r>
              <a:rPr lang="ja-JP" altLang="en-US" noProof="0" smtClean="0"/>
              <a:t>マスタ タイトルの書式設定</a:t>
            </a:r>
          </a:p>
        </p:txBody>
      </p:sp>
      <p:sp>
        <p:nvSpPr>
          <p:cNvPr id="4104" name="Rectangle 8"/>
          <p:cNvSpPr>
            <a:spLocks noGrp="1" noChangeArrowheads="1"/>
          </p:cNvSpPr>
          <p:nvPr>
            <p:ph type="subTitle" idx="1"/>
          </p:nvPr>
        </p:nvSpPr>
        <p:spPr>
          <a:xfrm>
            <a:off x="1371600" y="3213100"/>
            <a:ext cx="6400800" cy="863600"/>
          </a:xfrm>
        </p:spPr>
        <p:txBody>
          <a:bodyPr/>
          <a:lstStyle>
            <a:lvl1pPr marL="0" indent="0" algn="ctr">
              <a:buFontTx/>
              <a:buNone/>
              <a:defRPr sz="2800">
                <a:solidFill>
                  <a:schemeClr val="bg1"/>
                </a:solidFill>
              </a:defRPr>
            </a:lvl1pPr>
          </a:lstStyle>
          <a:p>
            <a:pPr lvl="0"/>
            <a:r>
              <a:rPr lang="ja-JP" altLang="en-US" noProof="0" smtClean="0"/>
              <a:t>マスタ サブタイトルの書式設定</a:t>
            </a:r>
          </a:p>
        </p:txBody>
      </p:sp>
      <p:sp>
        <p:nvSpPr>
          <p:cNvPr id="9" name="Rectangle 9"/>
          <p:cNvSpPr>
            <a:spLocks noGrp="1" noChangeArrowheads="1"/>
          </p:cNvSpPr>
          <p:nvPr>
            <p:ph type="dt" sz="half" idx="10"/>
          </p:nvPr>
        </p:nvSpPr>
        <p:spPr bwMode="gray">
          <a:xfrm>
            <a:off x="6262688" y="5589596"/>
            <a:ext cx="2133600" cy="3317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endParaRPr lang="en-US" altLang="ja-JP">
              <a:solidFill>
                <a:srgbClr val="000000"/>
              </a:solidFill>
            </a:endParaRPr>
          </a:p>
        </p:txBody>
      </p:sp>
      <p:sp>
        <p:nvSpPr>
          <p:cNvPr id="10" name="Rectangle 10"/>
          <p:cNvSpPr>
            <a:spLocks noGrp="1" noChangeArrowheads="1"/>
          </p:cNvSpPr>
          <p:nvPr>
            <p:ph type="ftr" sz="quarter" idx="11"/>
          </p:nvPr>
        </p:nvSpPr>
        <p:spPr bwMode="gray">
          <a:xfrm>
            <a:off x="5508625" y="5157796"/>
            <a:ext cx="2895600" cy="3317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endParaRPr lang="en-US" altLang="ja-JP">
              <a:solidFill>
                <a:srgbClr val="000000"/>
              </a:solidFill>
            </a:endParaRPr>
          </a:p>
        </p:txBody>
      </p:sp>
    </p:spTree>
    <p:extLst>
      <p:ext uri="{BB962C8B-B14F-4D97-AF65-F5344CB8AC3E}">
        <p14:creationId xmlns:p14="http://schemas.microsoft.com/office/powerpoint/2010/main" val="379664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4914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88913"/>
            <a:ext cx="2057400" cy="593725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188913"/>
            <a:ext cx="6019800" cy="59372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2625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19383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307139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341445"/>
            <a:ext cx="40386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341445"/>
            <a:ext cx="40386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949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78956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58127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71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94907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872993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folHlink"/>
            </a:gs>
          </a:gsLst>
          <a:lin ang="0" scaled="1"/>
        </a:gradFill>
        <a:effectLst/>
      </p:bgPr>
    </p:bg>
    <p:spTree>
      <p:nvGrpSpPr>
        <p:cNvPr id="1" name=""/>
        <p:cNvGrpSpPr/>
        <p:nvPr/>
      </p:nvGrpSpPr>
      <p:grpSpPr>
        <a:xfrm>
          <a:off x="0" y="0"/>
          <a:ext cx="0" cy="0"/>
          <a:chOff x="0" y="0"/>
          <a:chExt cx="0" cy="0"/>
        </a:xfrm>
      </p:grpSpPr>
      <p:sp>
        <p:nvSpPr>
          <p:cNvPr id="1026" name="Line 7"/>
          <p:cNvSpPr>
            <a:spLocks noChangeShapeType="1"/>
          </p:cNvSpPr>
          <p:nvPr/>
        </p:nvSpPr>
        <p:spPr bwMode="gray">
          <a:xfrm>
            <a:off x="0" y="3644900"/>
            <a:ext cx="8675688" cy="32131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1027" name="Line 8"/>
          <p:cNvSpPr>
            <a:spLocks noChangeShapeType="1"/>
          </p:cNvSpPr>
          <p:nvPr/>
        </p:nvSpPr>
        <p:spPr bwMode="gray">
          <a:xfrm flipV="1">
            <a:off x="539750" y="3357567"/>
            <a:ext cx="8604250" cy="35004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1028" name="Line 9"/>
          <p:cNvSpPr>
            <a:spLocks noChangeShapeType="1"/>
          </p:cNvSpPr>
          <p:nvPr/>
        </p:nvSpPr>
        <p:spPr bwMode="gray">
          <a:xfrm flipV="1">
            <a:off x="1476379" y="3500438"/>
            <a:ext cx="7667625" cy="3357562"/>
          </a:xfrm>
          <a:prstGeom prst="line">
            <a:avLst/>
          </a:prstGeom>
          <a:noFill/>
          <a:ln w="952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1029" name="Line 10"/>
          <p:cNvSpPr>
            <a:spLocks noChangeShapeType="1"/>
          </p:cNvSpPr>
          <p:nvPr/>
        </p:nvSpPr>
        <p:spPr bwMode="gray">
          <a:xfrm>
            <a:off x="4" y="3789364"/>
            <a:ext cx="7235825" cy="3068637"/>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1030" name="Freeform 11"/>
          <p:cNvSpPr>
            <a:spLocks/>
          </p:cNvSpPr>
          <p:nvPr/>
        </p:nvSpPr>
        <p:spPr bwMode="gray">
          <a:xfrm>
            <a:off x="-7938" y="0"/>
            <a:ext cx="9151938" cy="1189038"/>
          </a:xfrm>
          <a:custGeom>
            <a:avLst/>
            <a:gdLst>
              <a:gd name="T0" fmla="*/ 0 w 5765"/>
              <a:gd name="T1" fmla="*/ 0 h 749"/>
              <a:gd name="T2" fmla="*/ 2147483647 w 5765"/>
              <a:gd name="T3" fmla="*/ 0 h 749"/>
              <a:gd name="T4" fmla="*/ 2147483647 w 5765"/>
              <a:gd name="T5" fmla="*/ 1063506385 h 749"/>
              <a:gd name="T6" fmla="*/ 642640673 w 5765"/>
              <a:gd name="T7" fmla="*/ 1887598619 h 749"/>
              <a:gd name="T8" fmla="*/ 12601576 w 5765"/>
              <a:gd name="T9" fmla="*/ 196572270 h 749"/>
              <a:gd name="T10" fmla="*/ 0 w 5765"/>
              <a:gd name="T11" fmla="*/ 0 h 7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5" h="749">
                <a:moveTo>
                  <a:pt x="0" y="0"/>
                </a:moveTo>
                <a:lnTo>
                  <a:pt x="5765" y="0"/>
                </a:lnTo>
                <a:lnTo>
                  <a:pt x="5765" y="422"/>
                </a:lnTo>
                <a:lnTo>
                  <a:pt x="255" y="749"/>
                </a:lnTo>
                <a:lnTo>
                  <a:pt x="5" y="78"/>
                </a:lnTo>
                <a:lnTo>
                  <a:pt x="0" y="0"/>
                </a:lnTo>
                <a:close/>
              </a:path>
            </a:pathLst>
          </a:custGeom>
          <a:gradFill rotWithShape="1">
            <a:gsLst>
              <a:gs pos="0">
                <a:srgbClr val="008000"/>
              </a:gs>
              <a:gs pos="100000">
                <a:srgbClr val="00CC00"/>
              </a:gs>
            </a:gsLst>
            <a:lin ang="0" scaled="1"/>
          </a:gradFill>
          <a:ln>
            <a:noFill/>
          </a:ln>
          <a:effectLst/>
          <a:extLst>
            <a:ext uri="{91240B29-F687-4F45-9708-019B960494DF}">
              <a14:hiddenLine xmlns:a14="http://schemas.microsoft.com/office/drawing/2010/main" w="9525"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1031" name="Rectangle 2"/>
          <p:cNvSpPr>
            <a:spLocks noGrp="1" noChangeArrowheads="1"/>
          </p:cNvSpPr>
          <p:nvPr>
            <p:ph type="title"/>
          </p:nvPr>
        </p:nvSpPr>
        <p:spPr bwMode="gray">
          <a:xfrm>
            <a:off x="457200" y="188914"/>
            <a:ext cx="82296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32" name="Rectangle 3"/>
          <p:cNvSpPr>
            <a:spLocks noGrp="1" noChangeArrowheads="1"/>
          </p:cNvSpPr>
          <p:nvPr>
            <p:ph type="body" idx="1"/>
          </p:nvPr>
        </p:nvSpPr>
        <p:spPr bwMode="gray">
          <a:xfrm>
            <a:off x="457200" y="1341445"/>
            <a:ext cx="8229600"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extLst>
      <p:ext uri="{BB962C8B-B14F-4D97-AF65-F5344CB8AC3E}">
        <p14:creationId xmlns:p14="http://schemas.microsoft.com/office/powerpoint/2010/main" val="35694495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Arial" charset="0"/>
          <a:ea typeface="ＭＳ Ｐゴシック" pitchFamily="50" charset="-128"/>
        </a:defRPr>
      </a:lvl2pPr>
      <a:lvl3pPr algn="l" rtl="0" eaLnBrk="0" fontAlgn="base" hangingPunct="0">
        <a:spcBef>
          <a:spcPct val="0"/>
        </a:spcBef>
        <a:spcAft>
          <a:spcPct val="0"/>
        </a:spcAft>
        <a:defRPr kumimoji="1" sz="3200" b="1">
          <a:solidFill>
            <a:schemeClr val="bg1"/>
          </a:solidFill>
          <a:latin typeface="Arial" charset="0"/>
          <a:ea typeface="ＭＳ Ｐゴシック" pitchFamily="50" charset="-128"/>
        </a:defRPr>
      </a:lvl3pPr>
      <a:lvl4pPr algn="l" rtl="0" eaLnBrk="0" fontAlgn="base" hangingPunct="0">
        <a:spcBef>
          <a:spcPct val="0"/>
        </a:spcBef>
        <a:spcAft>
          <a:spcPct val="0"/>
        </a:spcAft>
        <a:defRPr kumimoji="1" sz="3200" b="1">
          <a:solidFill>
            <a:schemeClr val="bg1"/>
          </a:solidFill>
          <a:latin typeface="Arial" charset="0"/>
          <a:ea typeface="ＭＳ Ｐゴシック" pitchFamily="50" charset="-128"/>
        </a:defRPr>
      </a:lvl4pPr>
      <a:lvl5pPr algn="l" rtl="0" eaLnBrk="0" fontAlgn="base" hangingPunct="0">
        <a:spcBef>
          <a:spcPct val="0"/>
        </a:spcBef>
        <a:spcAft>
          <a:spcPct val="0"/>
        </a:spcAft>
        <a:defRPr kumimoji="1" sz="3200" b="1">
          <a:solidFill>
            <a:schemeClr val="bg1"/>
          </a:solidFill>
          <a:latin typeface="Arial" charset="0"/>
          <a:ea typeface="ＭＳ Ｐゴシック" pitchFamily="50" charset="-128"/>
        </a:defRPr>
      </a:lvl5pPr>
      <a:lvl6pPr marL="457200" algn="l" rtl="0" fontAlgn="base">
        <a:spcBef>
          <a:spcPct val="0"/>
        </a:spcBef>
        <a:spcAft>
          <a:spcPct val="0"/>
        </a:spcAft>
        <a:defRPr kumimoji="1" sz="3200" b="1">
          <a:solidFill>
            <a:schemeClr val="bg1"/>
          </a:solidFill>
          <a:latin typeface="Arial" charset="0"/>
          <a:ea typeface="ＭＳ Ｐゴシック" pitchFamily="50" charset="-128"/>
        </a:defRPr>
      </a:lvl6pPr>
      <a:lvl7pPr marL="914400" algn="l" rtl="0" fontAlgn="base">
        <a:spcBef>
          <a:spcPct val="0"/>
        </a:spcBef>
        <a:spcAft>
          <a:spcPct val="0"/>
        </a:spcAft>
        <a:defRPr kumimoji="1" sz="3200" b="1">
          <a:solidFill>
            <a:schemeClr val="bg1"/>
          </a:solidFill>
          <a:latin typeface="Arial" charset="0"/>
          <a:ea typeface="ＭＳ Ｐゴシック" pitchFamily="50" charset="-128"/>
        </a:defRPr>
      </a:lvl7pPr>
      <a:lvl8pPr marL="1371600" algn="l" rtl="0" fontAlgn="base">
        <a:spcBef>
          <a:spcPct val="0"/>
        </a:spcBef>
        <a:spcAft>
          <a:spcPct val="0"/>
        </a:spcAft>
        <a:defRPr kumimoji="1" sz="3200" b="1">
          <a:solidFill>
            <a:schemeClr val="bg1"/>
          </a:solidFill>
          <a:latin typeface="Arial" charset="0"/>
          <a:ea typeface="ＭＳ Ｐゴシック" pitchFamily="50" charset="-128"/>
        </a:defRPr>
      </a:lvl8pPr>
      <a:lvl9pPr marL="1828800" algn="l" rtl="0" fontAlgn="base">
        <a:spcBef>
          <a:spcPct val="0"/>
        </a:spcBef>
        <a:spcAft>
          <a:spcPct val="0"/>
        </a:spcAft>
        <a:defRPr kumimoji="1" sz="3200" b="1">
          <a:solidFill>
            <a:schemeClr val="bg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mhlw.go.jp/stf/seisakunitsuite/bunya/0000112273.html" TargetMode="External"/><Relationship Id="rId7" Type="http://schemas.openxmlformats.org/officeDocument/2006/relationships/image" Target="../media/image19.png"/><Relationship Id="rId2" Type="http://schemas.openxmlformats.org/officeDocument/2006/relationships/hyperlink" Target="http://www.chusinkai.net/universal/" TargetMode="Externa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4.png"/><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s://www.city.zama.kanagawa.jp/_res/projects/default_project/_page_/001/003/562/210315-2.pdf" TargetMode="External"/><Relationship Id="rId3" Type="http://schemas.openxmlformats.org/officeDocument/2006/relationships/hyperlink" Target="https://www.townnews.co.jp/0403/2020/01/10/513422.html" TargetMode="External"/><Relationship Id="rId7"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hyperlink" Target="https://www.city.zama.kanagawa.jp/_res/projects/default_project/_page_/001/003/562/210315-3.pdf" TargetMode="External"/><Relationship Id="rId5" Type="http://schemas.openxmlformats.org/officeDocument/2006/relationships/image" Target="../media/image9.emf"/><Relationship Id="rId4" Type="http://schemas.openxmlformats.org/officeDocument/2006/relationships/hyperlink" Target="https://www.kanaloco.jp/news/government/entry-146526.html" TargetMode="Externa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kanasou-law.com/202208nishikawa/" TargetMode="External"/><Relationship Id="rId3" Type="http://schemas.openxmlformats.org/officeDocument/2006/relationships/hyperlink" Target="https://coopkana.jp/archives/7599/" TargetMode="External"/><Relationship Id="rId7" Type="http://schemas.openxmlformats.org/officeDocument/2006/relationships/hyperlink" Target="https://www.townnews.co.jp/0402/2020/07/17/535032.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uumo.jp/journal/2020/06/04/172901/" TargetMode="External"/><Relationship Id="rId5" Type="http://schemas.openxmlformats.org/officeDocument/2006/relationships/hyperlink" Target="http://www.chusinkai.net/universal/" TargetMode="External"/><Relationship Id="rId10" Type="http://schemas.openxmlformats.org/officeDocument/2006/relationships/hyperlink" Target="https://www.townnews.co.jp/0402/2022/03/18/617291.html" TargetMode="External"/><Relationship Id="rId4" Type="http://schemas.openxmlformats.org/officeDocument/2006/relationships/hyperlink" Target="https://www.asahi.com/articles/ASP6H74CWP6HULOB00F.html" TargetMode="External"/><Relationship Id="rId9" Type="http://schemas.openxmlformats.org/officeDocument/2006/relationships/hyperlink" Target="https://www.townnews.co.jp/0402/2020/11/13/551201.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1200" dirty="0" smtClean="0">
                <a:solidFill>
                  <a:schemeClr val="tx1"/>
                </a:solidFill>
              </a:rPr>
              <a:t>生活困窮者自立支援法</a:t>
            </a:r>
            <a:r>
              <a:rPr kumimoji="1" lang="en-US" altLang="ja-JP" sz="1200" dirty="0" smtClean="0">
                <a:solidFill>
                  <a:schemeClr val="tx1"/>
                </a:solidFill>
              </a:rPr>
              <a:t/>
            </a:r>
            <a:br>
              <a:rPr kumimoji="1" lang="en-US" altLang="ja-JP" sz="1200" dirty="0" smtClean="0">
                <a:solidFill>
                  <a:schemeClr val="tx1"/>
                </a:solidFill>
              </a:rPr>
            </a:br>
            <a:r>
              <a:rPr lang="en-US" altLang="ja-JP" sz="1200" dirty="0" smtClean="0">
                <a:solidFill>
                  <a:schemeClr val="tx1"/>
                </a:solidFill>
              </a:rPr>
              <a:t>(</a:t>
            </a:r>
            <a:r>
              <a:rPr lang="ja-JP" altLang="en-US" sz="1200" dirty="0" smtClean="0">
                <a:solidFill>
                  <a:schemeClr val="tx1"/>
                </a:solidFill>
              </a:rPr>
              <a:t>利用勧奨等）</a:t>
            </a:r>
            <a:r>
              <a:rPr kumimoji="1" lang="en-US" altLang="ja-JP" sz="1200" dirty="0" smtClean="0">
                <a:solidFill>
                  <a:schemeClr val="tx1"/>
                </a:solidFill>
              </a:rPr>
              <a:t/>
            </a:r>
            <a:br>
              <a:rPr kumimoji="1" lang="en-US" altLang="ja-JP" sz="1200" dirty="0" smtClean="0">
                <a:solidFill>
                  <a:schemeClr val="tx1"/>
                </a:solidFill>
              </a:rPr>
            </a:br>
            <a:r>
              <a:rPr lang="ja-JP" altLang="en-US" sz="1200" dirty="0">
                <a:solidFill>
                  <a:schemeClr val="tx1"/>
                </a:solidFill>
              </a:rPr>
              <a:t>第八条　都道府県等は、福祉、就労、教育、税務、住宅その他のその所掌事務に関する業務の遂行に当たって、生活困窮者を把握したときは、当該生活困窮者に対し、この法律に基づく事業の利用及び給付金の受給の勧奨その他適切な措置を講ずるように努めるものとする。</a:t>
            </a:r>
            <a:endParaRPr kumimoji="1" lang="ja-JP" altLang="en-US" sz="1200" dirty="0">
              <a:solidFill>
                <a:schemeClr val="tx1"/>
              </a:solidFill>
            </a:endParaRPr>
          </a:p>
        </p:txBody>
      </p:sp>
      <p:sp>
        <p:nvSpPr>
          <p:cNvPr id="4" name="タイトル 1"/>
          <p:cNvSpPr>
            <a:spLocks noGrp="1"/>
          </p:cNvSpPr>
          <p:nvPr>
            <p:ph type="body" idx="1"/>
          </p:nvPr>
        </p:nvSpPr>
        <p:spPr>
          <a:xfrm>
            <a:off x="611560" y="1844824"/>
            <a:ext cx="7772400" cy="1500187"/>
          </a:xfrm>
        </p:spPr>
        <p:txBody>
          <a:bodyPr/>
          <a:lstStyle/>
          <a:p>
            <a:endParaRPr lang="en-US" altLang="ja-JP" sz="3200" b="0" dirty="0" smtClean="0"/>
          </a:p>
          <a:p>
            <a:r>
              <a:rPr lang="ja-JP" altLang="en-US" sz="3200" b="0" dirty="0" smtClean="0"/>
              <a:t>①市</a:t>
            </a:r>
            <a:r>
              <a:rPr lang="ja-JP" altLang="en-US" sz="3200" b="0" dirty="0"/>
              <a:t>役所の機能を活かして相談に</a:t>
            </a:r>
            <a:r>
              <a:rPr lang="ja-JP" altLang="en-US" sz="3200" b="0" dirty="0" smtClean="0"/>
              <a:t>つなげる</a:t>
            </a:r>
            <a:endParaRPr lang="en-US" altLang="ja-JP" sz="3200" b="0" dirty="0" smtClean="0"/>
          </a:p>
          <a:p>
            <a:r>
              <a:rPr lang="ja-JP" altLang="en-US" sz="3200" dirty="0"/>
              <a:t>　</a:t>
            </a:r>
            <a:r>
              <a:rPr lang="ja-JP" altLang="en-US" sz="3200" dirty="0" smtClean="0"/>
              <a:t>　＜支援を個人に「届ける」アウトリーチ＞</a:t>
            </a:r>
            <a:endParaRPr lang="ja-JP" altLang="en-US" sz="3200" b="0" dirty="0"/>
          </a:p>
        </p:txBody>
      </p:sp>
      <p:sp>
        <p:nvSpPr>
          <p:cNvPr id="5" name="テキスト ボックス 4"/>
          <p:cNvSpPr txBox="1"/>
          <p:nvPr/>
        </p:nvSpPr>
        <p:spPr>
          <a:xfrm>
            <a:off x="8613851" y="162692"/>
            <a:ext cx="461665" cy="415180"/>
          </a:xfrm>
          <a:prstGeom prst="rect">
            <a:avLst/>
          </a:prstGeom>
          <a:noFill/>
        </p:spPr>
        <p:txBody>
          <a:bodyPr vert="eaVert" wrap="square" rtlCol="0">
            <a:spAutoFit/>
          </a:bodyPr>
          <a:lstStyle/>
          <a:p>
            <a:r>
              <a:rPr lang="ja-JP" altLang="en-US" dirty="0"/>
              <a:t>５</a:t>
            </a:r>
            <a:endParaRPr kumimoji="1" lang="ja-JP" altLang="en-US" dirty="0"/>
          </a:p>
        </p:txBody>
      </p:sp>
    </p:spTree>
    <p:extLst>
      <p:ext uri="{BB962C8B-B14F-4D97-AF65-F5344CB8AC3E}">
        <p14:creationId xmlns:p14="http://schemas.microsoft.com/office/powerpoint/2010/main" val="3544354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1200" dirty="0" smtClean="0">
                <a:solidFill>
                  <a:schemeClr val="tx1"/>
                </a:solidFill>
              </a:rPr>
              <a:t>生活困窮者自立支援法</a:t>
            </a:r>
            <a:r>
              <a:rPr kumimoji="1" lang="en-US" altLang="ja-JP" sz="1200" dirty="0" smtClean="0">
                <a:solidFill>
                  <a:schemeClr val="tx1"/>
                </a:solidFill>
              </a:rPr>
              <a:t/>
            </a:r>
            <a:br>
              <a:rPr kumimoji="1" lang="en-US" altLang="ja-JP" sz="1200" dirty="0" smtClean="0">
                <a:solidFill>
                  <a:schemeClr val="tx1"/>
                </a:solidFill>
              </a:rPr>
            </a:br>
            <a:r>
              <a:rPr lang="ja-JP" altLang="en-US" sz="1200" dirty="0">
                <a:solidFill>
                  <a:schemeClr val="tx1"/>
                </a:solidFill>
              </a:rPr>
              <a:t>（基本理念）</a:t>
            </a:r>
            <a:br>
              <a:rPr lang="ja-JP" altLang="en-US" sz="1200" dirty="0">
                <a:solidFill>
                  <a:schemeClr val="tx1"/>
                </a:solidFill>
              </a:rPr>
            </a:br>
            <a:r>
              <a:rPr lang="ja-JP" altLang="en-US" sz="1200" dirty="0" smtClean="0">
                <a:solidFill>
                  <a:schemeClr val="tx1"/>
                </a:solidFill>
              </a:rPr>
              <a:t>第二条</a:t>
            </a:r>
            <a:r>
              <a:rPr lang="ja-JP" altLang="en-US" sz="1200" dirty="0">
                <a:solidFill>
                  <a:schemeClr val="tx1"/>
                </a:solidFill>
              </a:rPr>
              <a:t>　生活困窮者に対する自立の支援は、生活困窮者の尊厳の保持を図りつつ、生活困窮者の就労の状況、心身の状況、地域社会からの孤立の状況その他の状況に応じて、包括的かつ早期に行われなければならない。</a:t>
            </a:r>
            <a:br>
              <a:rPr lang="ja-JP" altLang="en-US" sz="1200" dirty="0">
                <a:solidFill>
                  <a:schemeClr val="tx1"/>
                </a:solidFill>
              </a:rPr>
            </a:br>
            <a:r>
              <a:rPr lang="ja-JP" altLang="en-US" sz="1200" dirty="0">
                <a:solidFill>
                  <a:schemeClr val="tx1"/>
                </a:solidFill>
              </a:rPr>
              <a:t/>
            </a:r>
            <a:br>
              <a:rPr lang="ja-JP" altLang="en-US" sz="1200" dirty="0">
                <a:solidFill>
                  <a:schemeClr val="tx1"/>
                </a:solidFill>
              </a:rPr>
            </a:br>
            <a:r>
              <a:rPr lang="ja-JP" altLang="en-US" sz="1200" dirty="0">
                <a:solidFill>
                  <a:schemeClr val="tx1"/>
                </a:solidFill>
              </a:rPr>
              <a:t>２　生活困窮者に対する自立の支援は、地域における福祉、就労、教育、住宅その他の生活困窮者に対する支援に関する業務を行う関係機関（以下単に「関係機関」という。）及び民間団体との緊密な連携その他必要な支援体制の整備に配慮して行われなければならない。</a:t>
            </a:r>
            <a:endParaRPr kumimoji="1" lang="ja-JP" altLang="en-US" sz="1200" dirty="0">
              <a:solidFill>
                <a:schemeClr val="tx1"/>
              </a:solidFill>
            </a:endParaRPr>
          </a:p>
        </p:txBody>
      </p:sp>
      <p:sp>
        <p:nvSpPr>
          <p:cNvPr id="4" name="タイトル 1"/>
          <p:cNvSpPr>
            <a:spLocks noGrp="1"/>
          </p:cNvSpPr>
          <p:nvPr>
            <p:ph type="body" idx="1"/>
          </p:nvPr>
        </p:nvSpPr>
        <p:spPr>
          <a:xfrm>
            <a:off x="611560" y="1916832"/>
            <a:ext cx="7992888" cy="1788219"/>
          </a:xfrm>
        </p:spPr>
        <p:txBody>
          <a:bodyPr/>
          <a:lstStyle/>
          <a:p>
            <a:r>
              <a:rPr lang="ja-JP" altLang="en-US" sz="3200" dirty="0" smtClean="0"/>
              <a:t>②</a:t>
            </a:r>
            <a:r>
              <a:rPr lang="ja-JP" altLang="en-US" sz="3200" dirty="0"/>
              <a:t>個別支援を</a:t>
            </a:r>
            <a:r>
              <a:rPr lang="ja-JP" altLang="en-US" sz="3200" dirty="0" smtClean="0"/>
              <a:t>通じた</a:t>
            </a:r>
            <a:endParaRPr lang="en-US" altLang="ja-JP" sz="3200" dirty="0" smtClean="0"/>
          </a:p>
          <a:p>
            <a:r>
              <a:rPr lang="ja-JP" altLang="en-US" sz="3200" dirty="0"/>
              <a:t>　 </a:t>
            </a:r>
            <a:r>
              <a:rPr lang="ja-JP" altLang="en-US" sz="3200" dirty="0" smtClean="0"/>
              <a:t>   協働</a:t>
            </a:r>
            <a:r>
              <a:rPr lang="ja-JP" altLang="en-US" sz="3200" dirty="0"/>
              <a:t>・連携</a:t>
            </a:r>
            <a:r>
              <a:rPr lang="ja-JP" altLang="en-US" sz="3200" dirty="0" smtClean="0"/>
              <a:t>から作られる</a:t>
            </a:r>
            <a:r>
              <a:rPr lang="ja-JP" altLang="en-US" sz="3200" dirty="0"/>
              <a:t>支援</a:t>
            </a:r>
            <a:r>
              <a:rPr lang="ja-JP" altLang="en-US" sz="3200" dirty="0" smtClean="0"/>
              <a:t>体制</a:t>
            </a:r>
            <a:endParaRPr lang="en-US" altLang="ja-JP" sz="3200" dirty="0" smtClean="0"/>
          </a:p>
          <a:p>
            <a:r>
              <a:rPr lang="ja-JP" altLang="en-US" sz="3200" dirty="0" smtClean="0"/>
              <a:t>　</a:t>
            </a:r>
            <a:r>
              <a:rPr lang="ja-JP" altLang="en-US" sz="2800" dirty="0" smtClean="0"/>
              <a:t>＜訪問支援（アウトリーチ）・つながる場づくり＞</a:t>
            </a:r>
            <a:endParaRPr lang="ja-JP" altLang="en-US" sz="2800" b="0" dirty="0"/>
          </a:p>
        </p:txBody>
      </p:sp>
      <p:sp>
        <p:nvSpPr>
          <p:cNvPr id="5" name="テキスト ボックス 4"/>
          <p:cNvSpPr txBox="1"/>
          <p:nvPr/>
        </p:nvSpPr>
        <p:spPr>
          <a:xfrm>
            <a:off x="8388424" y="188914"/>
            <a:ext cx="461665" cy="415180"/>
          </a:xfrm>
          <a:prstGeom prst="rect">
            <a:avLst/>
          </a:prstGeom>
          <a:noFill/>
        </p:spPr>
        <p:txBody>
          <a:bodyPr vert="eaVert" wrap="square" rtlCol="0">
            <a:spAutoFit/>
          </a:bodyPr>
          <a:lstStyle/>
          <a:p>
            <a:r>
              <a:rPr lang="en-US" altLang="ja-JP" dirty="0"/>
              <a:t>14</a:t>
            </a:r>
            <a:endParaRPr kumimoji="1" lang="ja-JP" altLang="en-US" dirty="0"/>
          </a:p>
        </p:txBody>
      </p:sp>
    </p:spTree>
    <p:extLst>
      <p:ext uri="{BB962C8B-B14F-4D97-AF65-F5344CB8AC3E}">
        <p14:creationId xmlns:p14="http://schemas.microsoft.com/office/powerpoint/2010/main" val="1638464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179512" y="2443898"/>
            <a:ext cx="8784976" cy="2592288"/>
          </a:xfrm>
          <a:prstGeom prst="roundRect">
            <a:avLst/>
          </a:prstGeom>
          <a:gradFill flip="none" rotWithShape="1">
            <a:gsLst>
              <a:gs pos="9000">
                <a:srgbClr val="0070C0"/>
              </a:gs>
              <a:gs pos="45000">
                <a:srgbClr val="FFFF00"/>
              </a:gs>
              <a:gs pos="93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sz="2400" dirty="0" smtClean="0"/>
              <a:t>アウトリーチ</a:t>
            </a:r>
            <a:r>
              <a:rPr lang="ja-JP" altLang="en-US" sz="2400" dirty="0"/>
              <a:t>支援事業（自立相談支援事業の強化</a:t>
            </a:r>
            <a:r>
              <a:rPr lang="ja-JP" altLang="en-US" sz="2400" dirty="0" smtClean="0"/>
              <a:t>）実施経緯</a:t>
            </a:r>
            <a:endParaRPr kumimoji="1" lang="ja-JP" altLang="en-US" sz="2400" dirty="0"/>
          </a:p>
        </p:txBody>
      </p:sp>
      <p:sp>
        <p:nvSpPr>
          <p:cNvPr id="3" name="コンテンツ プレースホルダー 2"/>
          <p:cNvSpPr>
            <a:spLocks noGrp="1"/>
          </p:cNvSpPr>
          <p:nvPr>
            <p:ph idx="1"/>
          </p:nvPr>
        </p:nvSpPr>
        <p:spPr>
          <a:xfrm>
            <a:off x="2699792" y="1970368"/>
            <a:ext cx="5822304" cy="576064"/>
          </a:xfrm>
        </p:spPr>
        <p:txBody>
          <a:bodyPr/>
          <a:lstStyle/>
          <a:p>
            <a:pPr marL="0" indent="0">
              <a:buNone/>
            </a:pPr>
            <a:r>
              <a:rPr kumimoji="1" lang="ja-JP" altLang="en-US" sz="2400" dirty="0" smtClean="0"/>
              <a:t>多様な就労支援の整備</a:t>
            </a:r>
            <a:endParaRPr kumimoji="1" lang="en-US" altLang="ja-JP" sz="2400" dirty="0" smtClean="0"/>
          </a:p>
          <a:p>
            <a:pPr marL="0" indent="0">
              <a:buNone/>
            </a:pPr>
            <a:endParaRPr kumimoji="1" lang="ja-JP" altLang="en-US" dirty="0"/>
          </a:p>
        </p:txBody>
      </p:sp>
      <p:sp>
        <p:nvSpPr>
          <p:cNvPr id="4" name="角丸四角形 3"/>
          <p:cNvSpPr/>
          <p:nvPr/>
        </p:nvSpPr>
        <p:spPr>
          <a:xfrm>
            <a:off x="421263" y="2603221"/>
            <a:ext cx="1162472" cy="2304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社会と</a:t>
            </a:r>
            <a:endParaRPr kumimoji="1" lang="en-US" altLang="ja-JP" dirty="0" smtClean="0">
              <a:solidFill>
                <a:schemeClr val="tx1"/>
              </a:solidFill>
            </a:endParaRPr>
          </a:p>
          <a:p>
            <a:pPr algn="ctr"/>
            <a:r>
              <a:rPr lang="ja-JP" altLang="en-US" dirty="0" smtClean="0">
                <a:solidFill>
                  <a:schemeClr val="tx1"/>
                </a:solidFill>
              </a:rPr>
              <a:t>つながることに</a:t>
            </a:r>
            <a:endParaRPr lang="en-US" altLang="ja-JP" dirty="0" smtClean="0">
              <a:solidFill>
                <a:schemeClr val="tx1"/>
              </a:solidFill>
            </a:endParaRPr>
          </a:p>
          <a:p>
            <a:pPr algn="ctr"/>
            <a:r>
              <a:rPr lang="ja-JP" altLang="en-US" dirty="0" smtClean="0">
                <a:solidFill>
                  <a:schemeClr val="tx1"/>
                </a:solidFill>
              </a:rPr>
              <a:t>不安がある</a:t>
            </a:r>
            <a:endParaRPr lang="en-US" altLang="ja-JP" dirty="0" smtClean="0">
              <a:solidFill>
                <a:schemeClr val="tx1"/>
              </a:solidFill>
            </a:endParaRPr>
          </a:p>
        </p:txBody>
      </p:sp>
      <p:sp>
        <p:nvSpPr>
          <p:cNvPr id="5" name="角丸四角形 4"/>
          <p:cNvSpPr/>
          <p:nvPr/>
        </p:nvSpPr>
        <p:spPr>
          <a:xfrm>
            <a:off x="1806865" y="2619957"/>
            <a:ext cx="1162472" cy="2326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働くための</a:t>
            </a:r>
            <a:endParaRPr kumimoji="1" lang="en-US" altLang="ja-JP" dirty="0" smtClean="0">
              <a:solidFill>
                <a:schemeClr val="tx1"/>
              </a:solidFill>
            </a:endParaRPr>
          </a:p>
          <a:p>
            <a:pPr algn="ctr"/>
            <a:r>
              <a:rPr kumimoji="1" lang="ja-JP" altLang="en-US" dirty="0" smtClean="0">
                <a:solidFill>
                  <a:schemeClr val="tx1"/>
                </a:solidFill>
              </a:rPr>
              <a:t>準備が</a:t>
            </a:r>
            <a:endParaRPr kumimoji="1" lang="en-US" altLang="ja-JP" dirty="0" smtClean="0">
              <a:solidFill>
                <a:schemeClr val="tx1"/>
              </a:solidFill>
            </a:endParaRPr>
          </a:p>
          <a:p>
            <a:pPr algn="ctr"/>
            <a:r>
              <a:rPr lang="ja-JP" altLang="en-US" dirty="0" smtClean="0">
                <a:solidFill>
                  <a:schemeClr val="tx1"/>
                </a:solidFill>
              </a:rPr>
              <a:t>必要</a:t>
            </a:r>
            <a:endParaRPr lang="en-US" altLang="ja-JP" dirty="0">
              <a:solidFill>
                <a:schemeClr val="tx1"/>
              </a:solidFill>
            </a:endParaRPr>
          </a:p>
        </p:txBody>
      </p:sp>
      <p:sp>
        <p:nvSpPr>
          <p:cNvPr id="6" name="角丸四角形 5"/>
          <p:cNvSpPr/>
          <p:nvPr/>
        </p:nvSpPr>
        <p:spPr>
          <a:xfrm>
            <a:off x="3154268" y="2644398"/>
            <a:ext cx="1162472" cy="2321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働きたい</a:t>
            </a:r>
            <a:endParaRPr kumimoji="1" lang="en-US" altLang="ja-JP" dirty="0" smtClean="0">
              <a:solidFill>
                <a:schemeClr val="tx1"/>
              </a:solidFill>
            </a:endParaRPr>
          </a:p>
          <a:p>
            <a:pPr algn="ctr"/>
            <a:r>
              <a:rPr lang="ja-JP" altLang="en-US" dirty="0" smtClean="0">
                <a:solidFill>
                  <a:schemeClr val="tx1"/>
                </a:solidFill>
              </a:rPr>
              <a:t>けれど</a:t>
            </a:r>
            <a:r>
              <a:rPr lang="ja-JP" altLang="en-US" dirty="0">
                <a:solidFill>
                  <a:schemeClr val="tx1"/>
                </a:solidFill>
              </a:rPr>
              <a:t>も</a:t>
            </a:r>
            <a:endParaRPr lang="en-US" altLang="ja-JP" dirty="0" smtClean="0">
              <a:solidFill>
                <a:schemeClr val="tx1"/>
              </a:solidFill>
            </a:endParaRPr>
          </a:p>
          <a:p>
            <a:pPr algn="ctr"/>
            <a:r>
              <a:rPr kumimoji="1" lang="ja-JP" altLang="en-US" dirty="0" smtClean="0">
                <a:solidFill>
                  <a:schemeClr val="tx1"/>
                </a:solidFill>
              </a:rPr>
              <a:t>働くことが</a:t>
            </a:r>
            <a:endParaRPr kumimoji="1" lang="en-US" altLang="ja-JP" dirty="0" smtClean="0">
              <a:solidFill>
                <a:schemeClr val="tx1"/>
              </a:solidFill>
            </a:endParaRPr>
          </a:p>
          <a:p>
            <a:pPr algn="ctr"/>
            <a:r>
              <a:rPr kumimoji="1" lang="ja-JP" altLang="en-US" dirty="0" smtClean="0">
                <a:solidFill>
                  <a:schemeClr val="tx1"/>
                </a:solidFill>
              </a:rPr>
              <a:t>難しい</a:t>
            </a:r>
            <a:endParaRPr kumimoji="1" lang="ja-JP" altLang="en-US" dirty="0">
              <a:solidFill>
                <a:schemeClr val="tx1"/>
              </a:solidFill>
            </a:endParaRPr>
          </a:p>
        </p:txBody>
      </p:sp>
      <p:sp>
        <p:nvSpPr>
          <p:cNvPr id="7" name="角丸四角形 6"/>
          <p:cNvSpPr/>
          <p:nvPr/>
        </p:nvSpPr>
        <p:spPr>
          <a:xfrm>
            <a:off x="4630661" y="2638440"/>
            <a:ext cx="1162472" cy="23333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就業</a:t>
            </a:r>
            <a:endParaRPr kumimoji="1" lang="en-US" altLang="ja-JP" dirty="0" smtClean="0">
              <a:solidFill>
                <a:schemeClr val="tx1"/>
              </a:solidFill>
            </a:endParaRPr>
          </a:p>
          <a:p>
            <a:pPr algn="ctr"/>
            <a:r>
              <a:rPr lang="ja-JP" altLang="en-US" dirty="0" smtClean="0">
                <a:solidFill>
                  <a:schemeClr val="tx1"/>
                </a:solidFill>
              </a:rPr>
              <a:t>条件</a:t>
            </a:r>
            <a:endParaRPr lang="en-US" altLang="ja-JP" dirty="0" smtClean="0">
              <a:solidFill>
                <a:schemeClr val="tx1"/>
              </a:solidFill>
            </a:endParaRPr>
          </a:p>
          <a:p>
            <a:pPr algn="ctr"/>
            <a:r>
              <a:rPr lang="ja-JP" altLang="en-US" dirty="0" smtClean="0">
                <a:solidFill>
                  <a:schemeClr val="tx1"/>
                </a:solidFill>
              </a:rPr>
              <a:t>等の</a:t>
            </a:r>
            <a:endParaRPr lang="en-US" altLang="ja-JP" dirty="0" smtClean="0">
              <a:solidFill>
                <a:schemeClr val="tx1"/>
              </a:solidFill>
            </a:endParaRPr>
          </a:p>
          <a:p>
            <a:pPr algn="ctr"/>
            <a:r>
              <a:rPr lang="ja-JP" altLang="en-US" dirty="0" smtClean="0">
                <a:solidFill>
                  <a:schemeClr val="tx1"/>
                </a:solidFill>
              </a:rPr>
              <a:t>調整が必要</a:t>
            </a:r>
            <a:endParaRPr kumimoji="1" lang="ja-JP" altLang="en-US" dirty="0">
              <a:solidFill>
                <a:schemeClr val="tx1"/>
              </a:solidFill>
            </a:endParaRPr>
          </a:p>
        </p:txBody>
      </p:sp>
      <p:sp>
        <p:nvSpPr>
          <p:cNvPr id="8" name="角丸四角形 7"/>
          <p:cNvSpPr/>
          <p:nvPr/>
        </p:nvSpPr>
        <p:spPr>
          <a:xfrm>
            <a:off x="5978064" y="2635364"/>
            <a:ext cx="1152128" cy="2339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求職</a:t>
            </a:r>
            <a:endParaRPr lang="en-US" altLang="ja-JP" dirty="0" smtClean="0">
              <a:solidFill>
                <a:schemeClr val="tx1"/>
              </a:solidFill>
            </a:endParaRPr>
          </a:p>
          <a:p>
            <a:pPr algn="ctr"/>
            <a:r>
              <a:rPr lang="ja-JP" altLang="en-US" dirty="0" smtClean="0">
                <a:solidFill>
                  <a:schemeClr val="tx1"/>
                </a:solidFill>
              </a:rPr>
              <a:t>活動</a:t>
            </a:r>
            <a:endParaRPr lang="en-US" altLang="ja-JP" dirty="0" smtClean="0">
              <a:solidFill>
                <a:schemeClr val="tx1"/>
              </a:solidFill>
            </a:endParaRPr>
          </a:p>
          <a:p>
            <a:pPr algn="ctr"/>
            <a:r>
              <a:rPr lang="ja-JP" altLang="en-US" dirty="0" smtClean="0">
                <a:solidFill>
                  <a:schemeClr val="tx1"/>
                </a:solidFill>
              </a:rPr>
              <a:t>に</a:t>
            </a:r>
            <a:endParaRPr lang="en-US" altLang="ja-JP" dirty="0" smtClean="0">
              <a:solidFill>
                <a:schemeClr val="tx1"/>
              </a:solidFill>
            </a:endParaRPr>
          </a:p>
          <a:p>
            <a:pPr algn="ctr"/>
            <a:r>
              <a:rPr kumimoji="1" lang="ja-JP" altLang="en-US" dirty="0" smtClean="0">
                <a:solidFill>
                  <a:schemeClr val="tx1"/>
                </a:solidFill>
              </a:rPr>
              <a:t>支援が</a:t>
            </a:r>
            <a:endParaRPr kumimoji="1" lang="en-US" altLang="ja-JP" dirty="0" smtClean="0">
              <a:solidFill>
                <a:schemeClr val="tx1"/>
              </a:solidFill>
            </a:endParaRPr>
          </a:p>
          <a:p>
            <a:pPr algn="ctr"/>
            <a:r>
              <a:rPr kumimoji="1" lang="ja-JP" altLang="en-US" dirty="0" smtClean="0">
                <a:solidFill>
                  <a:schemeClr val="tx1"/>
                </a:solidFill>
              </a:rPr>
              <a:t>必要</a:t>
            </a:r>
            <a:endParaRPr kumimoji="1" lang="ja-JP" altLang="en-US" dirty="0">
              <a:solidFill>
                <a:schemeClr val="tx1"/>
              </a:solidFill>
            </a:endParaRPr>
          </a:p>
        </p:txBody>
      </p:sp>
      <p:sp>
        <p:nvSpPr>
          <p:cNvPr id="9" name="角丸四角形 8"/>
          <p:cNvSpPr/>
          <p:nvPr/>
        </p:nvSpPr>
        <p:spPr>
          <a:xfrm>
            <a:off x="7376850" y="2621801"/>
            <a:ext cx="1162472" cy="2326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自力</a:t>
            </a:r>
            <a:r>
              <a:rPr lang="ja-JP" altLang="en-US" dirty="0" smtClean="0">
                <a:solidFill>
                  <a:schemeClr val="tx1"/>
                </a:solidFill>
              </a:rPr>
              <a:t>で</a:t>
            </a:r>
            <a:endParaRPr lang="en-US" altLang="ja-JP" dirty="0" smtClean="0">
              <a:solidFill>
                <a:schemeClr val="tx1"/>
              </a:solidFill>
            </a:endParaRPr>
          </a:p>
          <a:p>
            <a:pPr algn="ctr"/>
            <a:r>
              <a:rPr kumimoji="1" lang="ja-JP" altLang="en-US" dirty="0" smtClean="0">
                <a:solidFill>
                  <a:schemeClr val="tx1"/>
                </a:solidFill>
              </a:rPr>
              <a:t>求職</a:t>
            </a:r>
            <a:endParaRPr kumimoji="1" lang="en-US" altLang="ja-JP" dirty="0" smtClean="0">
              <a:solidFill>
                <a:schemeClr val="tx1"/>
              </a:solidFill>
            </a:endParaRPr>
          </a:p>
          <a:p>
            <a:pPr algn="ctr"/>
            <a:r>
              <a:rPr kumimoji="1" lang="ja-JP" altLang="en-US" dirty="0" smtClean="0">
                <a:solidFill>
                  <a:schemeClr val="tx1"/>
                </a:solidFill>
              </a:rPr>
              <a:t>活動</a:t>
            </a:r>
            <a:endParaRPr kumimoji="1" lang="en-US" altLang="ja-JP" dirty="0" smtClean="0">
              <a:solidFill>
                <a:schemeClr val="tx1"/>
              </a:solidFill>
            </a:endParaRPr>
          </a:p>
          <a:p>
            <a:pPr algn="ctr"/>
            <a:r>
              <a:rPr lang="ja-JP" altLang="en-US" dirty="0" smtClean="0">
                <a:solidFill>
                  <a:schemeClr val="tx1"/>
                </a:solidFill>
              </a:rPr>
              <a:t>できる</a:t>
            </a:r>
            <a:endParaRPr kumimoji="1" lang="en-US" altLang="ja-JP" dirty="0" smtClean="0">
              <a:solidFill>
                <a:schemeClr val="tx1"/>
              </a:solidFill>
            </a:endParaRPr>
          </a:p>
        </p:txBody>
      </p:sp>
      <p:sp>
        <p:nvSpPr>
          <p:cNvPr id="17" name="テキスト ボックス 16"/>
          <p:cNvSpPr txBox="1"/>
          <p:nvPr/>
        </p:nvSpPr>
        <p:spPr>
          <a:xfrm>
            <a:off x="8388424" y="188914"/>
            <a:ext cx="461665" cy="415180"/>
          </a:xfrm>
          <a:prstGeom prst="rect">
            <a:avLst/>
          </a:prstGeom>
          <a:noFill/>
        </p:spPr>
        <p:txBody>
          <a:bodyPr vert="eaVert" wrap="square" rtlCol="0">
            <a:spAutoFit/>
          </a:bodyPr>
          <a:lstStyle/>
          <a:p>
            <a:r>
              <a:rPr lang="en-US" altLang="ja-JP" dirty="0"/>
              <a:t>15</a:t>
            </a:r>
            <a:endParaRPr kumimoji="1" lang="ja-JP" altLang="en-US" dirty="0"/>
          </a:p>
        </p:txBody>
      </p:sp>
      <p:sp>
        <p:nvSpPr>
          <p:cNvPr id="18" name="角丸四角形 17"/>
          <p:cNvSpPr/>
          <p:nvPr/>
        </p:nvSpPr>
        <p:spPr>
          <a:xfrm>
            <a:off x="246683" y="835425"/>
            <a:ext cx="8435280"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dirty="0" smtClean="0">
                <a:solidFill>
                  <a:schemeClr val="tx1"/>
                </a:solidFill>
              </a:rPr>
              <a:t>もともと自立相談支援事業で状況に応じて、相談者宅への訪問を実施していた。</a:t>
            </a:r>
            <a:endParaRPr lang="en-US" altLang="ja-JP" dirty="0" smtClean="0">
              <a:solidFill>
                <a:schemeClr val="tx1"/>
              </a:solidFill>
            </a:endParaRPr>
          </a:p>
          <a:p>
            <a:r>
              <a:rPr lang="ja-JP" altLang="en-US" dirty="0" smtClean="0">
                <a:solidFill>
                  <a:schemeClr val="tx1"/>
                </a:solidFill>
              </a:rPr>
              <a:t>　　　　　　　　　　　　　　　　　　　　　　　　　　　　　　　　　　　　　（安否確認、状況把握等）</a:t>
            </a:r>
            <a:endParaRPr lang="en-US" altLang="ja-JP" dirty="0" smtClean="0">
              <a:solidFill>
                <a:schemeClr val="tx1"/>
              </a:solidFill>
            </a:endParaRPr>
          </a:p>
          <a:p>
            <a:r>
              <a:rPr lang="ja-JP" altLang="en-US" dirty="0">
                <a:solidFill>
                  <a:srgbClr val="FF0000"/>
                </a:solidFill>
              </a:rPr>
              <a:t>➡訪問支援の</a:t>
            </a:r>
            <a:r>
              <a:rPr lang="ja-JP" altLang="en-US" u="sng" dirty="0">
                <a:solidFill>
                  <a:srgbClr val="FF0000"/>
                </a:solidFill>
              </a:rPr>
              <a:t>事業化</a:t>
            </a:r>
            <a:r>
              <a:rPr lang="ja-JP" altLang="en-US" dirty="0" smtClean="0">
                <a:solidFill>
                  <a:srgbClr val="FF0000"/>
                </a:solidFill>
              </a:rPr>
              <a:t>については、「多様な就労支援の整備」の文脈から。</a:t>
            </a:r>
            <a:endParaRPr lang="en-US" altLang="ja-JP" dirty="0" smtClean="0">
              <a:solidFill>
                <a:srgbClr val="FF0000"/>
              </a:solidFill>
            </a:endParaRPr>
          </a:p>
        </p:txBody>
      </p:sp>
      <p:sp>
        <p:nvSpPr>
          <p:cNvPr id="10" name="角丸四角形 9"/>
          <p:cNvSpPr/>
          <p:nvPr/>
        </p:nvSpPr>
        <p:spPr>
          <a:xfrm>
            <a:off x="457200" y="5114967"/>
            <a:ext cx="8147248" cy="3207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制度開始当初「働きたい」というご本人の思いに対応できる支援体制の創出が求められた。</a:t>
            </a:r>
            <a:endParaRPr kumimoji="1" lang="en-US" altLang="ja-JP" sz="1600" dirty="0" smtClean="0">
              <a:solidFill>
                <a:schemeClr val="tx1"/>
              </a:solidFill>
            </a:endParaRPr>
          </a:p>
        </p:txBody>
      </p:sp>
      <p:pic>
        <p:nvPicPr>
          <p:cNvPr id="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01867" y="5453414"/>
            <a:ext cx="1028957" cy="103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角丸四角形吹き出し 15"/>
          <p:cNvSpPr/>
          <p:nvPr/>
        </p:nvSpPr>
        <p:spPr>
          <a:xfrm>
            <a:off x="4553419" y="5774541"/>
            <a:ext cx="1658358" cy="306520"/>
          </a:xfrm>
          <a:prstGeom prst="wedgeRoundRectCallout">
            <a:avLst>
              <a:gd name="adj1" fmla="val -51485"/>
              <a:gd name="adj2" fmla="val 946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C00000"/>
                </a:solidFill>
              </a:rPr>
              <a:t>力</a:t>
            </a:r>
            <a:r>
              <a:rPr lang="ja-JP" altLang="en-US" sz="1200" dirty="0" smtClean="0">
                <a:solidFill>
                  <a:srgbClr val="C00000"/>
                </a:solidFill>
              </a:rPr>
              <a:t>を貸して下さい！</a:t>
            </a:r>
            <a:endParaRPr kumimoji="1" lang="ja-JP" altLang="en-US" sz="1200" dirty="0">
              <a:solidFill>
                <a:srgbClr val="C00000"/>
              </a:solidFill>
            </a:endParaRPr>
          </a:p>
        </p:txBody>
      </p:sp>
      <p:sp>
        <p:nvSpPr>
          <p:cNvPr id="19" name="雲形吹き出し 18"/>
          <p:cNvSpPr/>
          <p:nvPr/>
        </p:nvSpPr>
        <p:spPr>
          <a:xfrm>
            <a:off x="1678898" y="5594234"/>
            <a:ext cx="1497637" cy="783608"/>
          </a:xfrm>
          <a:prstGeom prst="cloudCallout">
            <a:avLst>
              <a:gd name="adj1" fmla="val 76571"/>
              <a:gd name="adj2" fmla="val -40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rgbClr val="FF0000"/>
                </a:solidFill>
              </a:rPr>
              <a:t>ダメもとです。</a:t>
            </a:r>
            <a:endParaRPr lang="en-US" altLang="ja-JP" sz="1200" dirty="0" smtClean="0">
              <a:solidFill>
                <a:schemeClr val="tx1"/>
              </a:solidFill>
            </a:endParaRPr>
          </a:p>
        </p:txBody>
      </p:sp>
      <p:sp>
        <p:nvSpPr>
          <p:cNvPr id="20" name="下矢印 19"/>
          <p:cNvSpPr/>
          <p:nvPr/>
        </p:nvSpPr>
        <p:spPr>
          <a:xfrm rot="2814153">
            <a:off x="4251532" y="5455125"/>
            <a:ext cx="425584" cy="27821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a:off x="3802874" y="6535160"/>
            <a:ext cx="425584" cy="27821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9002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48026" y="3780888"/>
            <a:ext cx="3024336" cy="30117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kumimoji="1" lang="ja-JP" altLang="en-US" sz="2400" dirty="0" smtClean="0"/>
              <a:t>ユニバーサル就労</a:t>
            </a:r>
            <a:r>
              <a:rPr lang="ja-JP" altLang="en-US" sz="2400" dirty="0" smtClean="0"/>
              <a:t>支援（社会福祉法人の公益活動との連携）</a:t>
            </a:r>
            <a:endParaRPr kumimoji="1" lang="ja-JP" altLang="en-US" sz="2400" dirty="0"/>
          </a:p>
        </p:txBody>
      </p:sp>
      <p:sp>
        <p:nvSpPr>
          <p:cNvPr id="3" name="コンテンツ プレースホルダー 2"/>
          <p:cNvSpPr>
            <a:spLocks noGrp="1"/>
          </p:cNvSpPr>
          <p:nvPr>
            <p:ph idx="1"/>
          </p:nvPr>
        </p:nvSpPr>
        <p:spPr>
          <a:xfrm>
            <a:off x="457200" y="1365768"/>
            <a:ext cx="8229600" cy="4784725"/>
          </a:xfrm>
        </p:spPr>
        <p:txBody>
          <a:bodyPr/>
          <a:lstStyle/>
          <a:p>
            <a:pPr marL="0" indent="0">
              <a:buNone/>
            </a:pPr>
            <a:endParaRPr kumimoji="1" lang="en-US" altLang="ja-JP" dirty="0" smtClean="0"/>
          </a:p>
          <a:p>
            <a:pPr marL="0" indent="0">
              <a:buNone/>
            </a:pPr>
            <a:endParaRPr lang="en-US" altLang="ja-JP" dirty="0"/>
          </a:p>
          <a:p>
            <a:pPr marL="0" indent="0">
              <a:buNone/>
            </a:pPr>
            <a:endParaRPr kumimoji="1" lang="ja-JP" altLang="en-US" dirty="0"/>
          </a:p>
        </p:txBody>
      </p:sp>
      <p:sp>
        <p:nvSpPr>
          <p:cNvPr id="4" name="テキスト ボックス 3"/>
          <p:cNvSpPr txBox="1"/>
          <p:nvPr/>
        </p:nvSpPr>
        <p:spPr>
          <a:xfrm>
            <a:off x="1944337" y="1068926"/>
            <a:ext cx="4968552" cy="1600438"/>
          </a:xfrm>
          <a:prstGeom prst="rect">
            <a:avLst/>
          </a:prstGeom>
          <a:noFill/>
        </p:spPr>
        <p:txBody>
          <a:bodyPr wrap="square" rtlCol="0">
            <a:spAutoFit/>
          </a:bodyPr>
          <a:lstStyle/>
          <a:p>
            <a:r>
              <a:rPr kumimoji="1" lang="ja-JP" altLang="en-US" sz="1400" dirty="0" smtClean="0"/>
              <a:t>ユニバーサル就労事務局</a:t>
            </a:r>
            <a:endParaRPr kumimoji="1" lang="en-US" altLang="ja-JP" sz="1400" dirty="0" smtClean="0"/>
          </a:p>
          <a:p>
            <a:r>
              <a:rPr kumimoji="1" lang="ja-JP" altLang="en-US" sz="1400" dirty="0" smtClean="0"/>
              <a:t>（社会福祉法人中心会</a:t>
            </a:r>
            <a:r>
              <a:rPr kumimoji="1" lang="en-US" altLang="ja-JP" sz="1400" dirty="0" smtClean="0"/>
              <a:t>/</a:t>
            </a:r>
            <a:r>
              <a:rPr kumimoji="1" lang="ja-JP" altLang="en-US" sz="1400" dirty="0" smtClean="0"/>
              <a:t>神奈川県海老名市）</a:t>
            </a:r>
            <a:endParaRPr kumimoji="1" lang="en-US" altLang="ja-JP" sz="1400" dirty="0" smtClean="0"/>
          </a:p>
          <a:p>
            <a:r>
              <a:rPr kumimoji="1" lang="en-US" altLang="ja-JP" sz="1100" dirty="0" smtClean="0">
                <a:hlinkClick r:id="rId2"/>
              </a:rPr>
              <a:t>http://www.chusinkai.net/universal/</a:t>
            </a:r>
            <a:endParaRPr kumimoji="1" lang="en-US" altLang="ja-JP" sz="1100" dirty="0" smtClean="0"/>
          </a:p>
          <a:p>
            <a:r>
              <a:rPr lang="ja-JP" altLang="en-US" sz="1200" dirty="0" smtClean="0">
                <a:solidFill>
                  <a:srgbClr val="FF0000"/>
                </a:solidFill>
              </a:rPr>
              <a:t>厚生労働省</a:t>
            </a:r>
            <a:r>
              <a:rPr lang="en-US" altLang="ja-JP" sz="1200" dirty="0" smtClean="0">
                <a:solidFill>
                  <a:srgbClr val="FF0000"/>
                </a:solidFill>
              </a:rPr>
              <a:t>HP</a:t>
            </a:r>
            <a:r>
              <a:rPr lang="ja-JP" altLang="en-US" sz="1200" dirty="0" smtClean="0">
                <a:solidFill>
                  <a:srgbClr val="FF0000"/>
                </a:solidFill>
              </a:rPr>
              <a:t>に掲載</a:t>
            </a:r>
            <a:endParaRPr lang="en-US" altLang="ja-JP" sz="1200" dirty="0" smtClean="0">
              <a:solidFill>
                <a:srgbClr val="FF0000"/>
              </a:solidFill>
            </a:endParaRPr>
          </a:p>
          <a:p>
            <a:r>
              <a:rPr lang="en-US" altLang="ja-JP" sz="1100" dirty="0">
                <a:solidFill>
                  <a:srgbClr val="FF0000"/>
                </a:solidFill>
                <a:hlinkClick r:id="rId3"/>
              </a:rPr>
              <a:t>https://</a:t>
            </a:r>
            <a:r>
              <a:rPr lang="en-US" altLang="ja-JP" sz="1100" dirty="0" smtClean="0">
                <a:solidFill>
                  <a:srgbClr val="FF0000"/>
                </a:solidFill>
                <a:hlinkClick r:id="rId3"/>
              </a:rPr>
              <a:t>www.mhlw.go.jp/stf/seisakunitsuite/bunya/0000112273.html</a:t>
            </a:r>
            <a:endParaRPr lang="en-US" altLang="ja-JP" sz="1100" dirty="0" smtClean="0">
              <a:solidFill>
                <a:srgbClr val="FF0000"/>
              </a:solidFill>
            </a:endParaRPr>
          </a:p>
          <a:p>
            <a:r>
              <a:rPr lang="ja-JP" altLang="en-US" sz="1200" dirty="0" smtClean="0">
                <a:solidFill>
                  <a:srgbClr val="FF0000"/>
                </a:solidFill>
              </a:rPr>
              <a:t>平成</a:t>
            </a:r>
            <a:r>
              <a:rPr lang="en-US" altLang="ja-JP" sz="1200" dirty="0" smtClean="0">
                <a:solidFill>
                  <a:srgbClr val="FF0000"/>
                </a:solidFill>
              </a:rPr>
              <a:t>27</a:t>
            </a:r>
            <a:r>
              <a:rPr lang="ja-JP" altLang="en-US" sz="1200" dirty="0" smtClean="0">
                <a:solidFill>
                  <a:srgbClr val="FF0000"/>
                </a:solidFill>
              </a:rPr>
              <a:t>年度　生活保護受給者・生活困窮者の就労の促進に</a:t>
            </a:r>
            <a:endParaRPr lang="en-US" altLang="ja-JP" sz="1200" dirty="0" smtClean="0">
              <a:solidFill>
                <a:srgbClr val="FF0000"/>
              </a:solidFill>
            </a:endParaRPr>
          </a:p>
          <a:p>
            <a:r>
              <a:rPr lang="ja-JP" altLang="en-US" sz="1200" dirty="0" smtClean="0">
                <a:solidFill>
                  <a:srgbClr val="FF0000"/>
                </a:solidFill>
              </a:rPr>
              <a:t>関する協議会資料について（平成</a:t>
            </a:r>
            <a:r>
              <a:rPr lang="en-US" altLang="ja-JP" sz="1200" dirty="0" smtClean="0">
                <a:solidFill>
                  <a:srgbClr val="FF0000"/>
                </a:solidFill>
              </a:rPr>
              <a:t>28</a:t>
            </a:r>
            <a:r>
              <a:rPr lang="ja-JP" altLang="en-US" sz="1200" dirty="0" smtClean="0">
                <a:solidFill>
                  <a:srgbClr val="FF0000"/>
                </a:solidFill>
              </a:rPr>
              <a:t>年</a:t>
            </a:r>
            <a:r>
              <a:rPr lang="en-US" altLang="ja-JP" sz="1200" dirty="0" smtClean="0">
                <a:solidFill>
                  <a:srgbClr val="FF0000"/>
                </a:solidFill>
              </a:rPr>
              <a:t>1</a:t>
            </a:r>
            <a:r>
              <a:rPr lang="ja-JP" altLang="en-US" sz="1200" dirty="0" smtClean="0">
                <a:solidFill>
                  <a:srgbClr val="FF0000"/>
                </a:solidFill>
              </a:rPr>
              <a:t>月</a:t>
            </a:r>
            <a:r>
              <a:rPr lang="en-US" altLang="ja-JP" sz="1200" dirty="0" smtClean="0">
                <a:solidFill>
                  <a:srgbClr val="FF0000"/>
                </a:solidFill>
              </a:rPr>
              <a:t>27</a:t>
            </a:r>
            <a:r>
              <a:rPr lang="ja-JP" altLang="en-US" sz="1200" dirty="0" smtClean="0">
                <a:solidFill>
                  <a:srgbClr val="FF0000"/>
                </a:solidFill>
              </a:rPr>
              <a:t>日）</a:t>
            </a:r>
            <a:endParaRPr lang="en-US" altLang="ja-JP" sz="1200" dirty="0" smtClean="0">
              <a:solidFill>
                <a:srgbClr val="FF0000"/>
              </a:solidFill>
            </a:endParaRPr>
          </a:p>
          <a:p>
            <a:r>
              <a:rPr lang="en-US" altLang="ja-JP" sz="1200" dirty="0" smtClean="0">
                <a:solidFill>
                  <a:srgbClr val="FF0000"/>
                </a:solidFill>
              </a:rPr>
              <a:t>【</a:t>
            </a:r>
            <a:r>
              <a:rPr lang="ja-JP" altLang="en-US" sz="1200" dirty="0" smtClean="0">
                <a:solidFill>
                  <a:srgbClr val="FF0000"/>
                </a:solidFill>
              </a:rPr>
              <a:t>参考資料２　全国経営者協議会提出資料</a:t>
            </a:r>
            <a:r>
              <a:rPr lang="ja-JP" altLang="en-US" sz="1200" dirty="0">
                <a:solidFill>
                  <a:srgbClr val="FF0000"/>
                </a:solidFill>
              </a:rPr>
              <a:t> </a:t>
            </a:r>
            <a:r>
              <a:rPr lang="en-US" altLang="ja-JP" sz="1200" dirty="0" smtClean="0">
                <a:solidFill>
                  <a:srgbClr val="FF0000"/>
                </a:solidFill>
              </a:rPr>
              <a:t>2】</a:t>
            </a:r>
          </a:p>
        </p:txBody>
      </p:sp>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8982" y="761624"/>
            <a:ext cx="1296144" cy="2871177"/>
          </a:xfrm>
          <a:prstGeom prst="rect">
            <a:avLst/>
          </a:prstGeom>
          <a:ln>
            <a:solidFill>
              <a:schemeClr val="tx1"/>
            </a:solidFill>
          </a:ln>
        </p:spPr>
      </p:pic>
      <p:sp>
        <p:nvSpPr>
          <p:cNvPr id="9" name="テキスト ボックス 8"/>
          <p:cNvSpPr txBox="1"/>
          <p:nvPr/>
        </p:nvSpPr>
        <p:spPr>
          <a:xfrm>
            <a:off x="8388424" y="188914"/>
            <a:ext cx="461665" cy="415180"/>
          </a:xfrm>
          <a:prstGeom prst="rect">
            <a:avLst/>
          </a:prstGeom>
          <a:noFill/>
        </p:spPr>
        <p:txBody>
          <a:bodyPr vert="eaVert" wrap="square" rtlCol="0">
            <a:spAutoFit/>
          </a:bodyPr>
          <a:lstStyle/>
          <a:p>
            <a:r>
              <a:rPr lang="en-US" altLang="ja-JP" dirty="0"/>
              <a:t>16</a:t>
            </a:r>
            <a:endParaRPr kumimoji="1" lang="ja-JP" altLang="en-US" dirty="0"/>
          </a:p>
        </p:txBody>
      </p:sp>
      <p:sp>
        <p:nvSpPr>
          <p:cNvPr id="7" name="タイトル 1"/>
          <p:cNvSpPr txBox="1">
            <a:spLocks/>
          </p:cNvSpPr>
          <p:nvPr/>
        </p:nvSpPr>
        <p:spPr bwMode="gray">
          <a:xfrm>
            <a:off x="4067944" y="2912700"/>
            <a:ext cx="4963141" cy="380744"/>
          </a:xfrm>
          <a:prstGeom prst="rect">
            <a:avLst/>
          </a:prstGeom>
          <a:solidFill>
            <a:srgbClr val="00B050"/>
          </a:solidFill>
          <a:ln w="9525">
            <a:noFill/>
            <a:miter lim="800000"/>
            <a:headEnd/>
            <a:tailEnd/>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Arial" charset="0"/>
                <a:ea typeface="ＭＳ Ｐゴシック" pitchFamily="50" charset="-128"/>
              </a:defRPr>
            </a:lvl2pPr>
            <a:lvl3pPr algn="l" rtl="0" eaLnBrk="0" fontAlgn="base" hangingPunct="0">
              <a:spcBef>
                <a:spcPct val="0"/>
              </a:spcBef>
              <a:spcAft>
                <a:spcPct val="0"/>
              </a:spcAft>
              <a:defRPr kumimoji="1" sz="3200" b="1">
                <a:solidFill>
                  <a:schemeClr val="bg1"/>
                </a:solidFill>
                <a:latin typeface="Arial" charset="0"/>
                <a:ea typeface="ＭＳ Ｐゴシック" pitchFamily="50" charset="-128"/>
              </a:defRPr>
            </a:lvl3pPr>
            <a:lvl4pPr algn="l" rtl="0" eaLnBrk="0" fontAlgn="base" hangingPunct="0">
              <a:spcBef>
                <a:spcPct val="0"/>
              </a:spcBef>
              <a:spcAft>
                <a:spcPct val="0"/>
              </a:spcAft>
              <a:defRPr kumimoji="1" sz="3200" b="1">
                <a:solidFill>
                  <a:schemeClr val="bg1"/>
                </a:solidFill>
                <a:latin typeface="Arial" charset="0"/>
                <a:ea typeface="ＭＳ Ｐゴシック" pitchFamily="50" charset="-128"/>
              </a:defRPr>
            </a:lvl4pPr>
            <a:lvl5pPr algn="l" rtl="0" eaLnBrk="0" fontAlgn="base" hangingPunct="0">
              <a:spcBef>
                <a:spcPct val="0"/>
              </a:spcBef>
              <a:spcAft>
                <a:spcPct val="0"/>
              </a:spcAft>
              <a:defRPr kumimoji="1" sz="3200" b="1">
                <a:solidFill>
                  <a:schemeClr val="bg1"/>
                </a:solidFill>
                <a:latin typeface="Arial" charset="0"/>
                <a:ea typeface="ＭＳ Ｐゴシック" pitchFamily="50" charset="-128"/>
              </a:defRPr>
            </a:lvl5pPr>
            <a:lvl6pPr marL="457200" algn="l" rtl="0" fontAlgn="base">
              <a:spcBef>
                <a:spcPct val="0"/>
              </a:spcBef>
              <a:spcAft>
                <a:spcPct val="0"/>
              </a:spcAft>
              <a:defRPr kumimoji="1" sz="3200" b="1">
                <a:solidFill>
                  <a:schemeClr val="bg1"/>
                </a:solidFill>
                <a:latin typeface="Arial" charset="0"/>
                <a:ea typeface="ＭＳ Ｐゴシック" pitchFamily="50" charset="-128"/>
              </a:defRPr>
            </a:lvl6pPr>
            <a:lvl7pPr marL="914400" algn="l" rtl="0" fontAlgn="base">
              <a:spcBef>
                <a:spcPct val="0"/>
              </a:spcBef>
              <a:spcAft>
                <a:spcPct val="0"/>
              </a:spcAft>
              <a:defRPr kumimoji="1" sz="3200" b="1">
                <a:solidFill>
                  <a:schemeClr val="bg1"/>
                </a:solidFill>
                <a:latin typeface="Arial" charset="0"/>
                <a:ea typeface="ＭＳ Ｐゴシック" pitchFamily="50" charset="-128"/>
              </a:defRPr>
            </a:lvl7pPr>
            <a:lvl8pPr marL="1371600" algn="l" rtl="0" fontAlgn="base">
              <a:spcBef>
                <a:spcPct val="0"/>
              </a:spcBef>
              <a:spcAft>
                <a:spcPct val="0"/>
              </a:spcAft>
              <a:defRPr kumimoji="1" sz="3200" b="1">
                <a:solidFill>
                  <a:schemeClr val="bg1"/>
                </a:solidFill>
                <a:latin typeface="Arial" charset="0"/>
                <a:ea typeface="ＭＳ Ｐゴシック" pitchFamily="50" charset="-128"/>
              </a:defRPr>
            </a:lvl8pPr>
            <a:lvl9pPr marL="1828800" algn="l" rtl="0" fontAlgn="base">
              <a:spcBef>
                <a:spcPct val="0"/>
              </a:spcBef>
              <a:spcAft>
                <a:spcPct val="0"/>
              </a:spcAft>
              <a:defRPr kumimoji="1" sz="3200" b="1">
                <a:solidFill>
                  <a:schemeClr val="bg1"/>
                </a:solidFill>
                <a:latin typeface="Arial" charset="0"/>
                <a:ea typeface="ＭＳ Ｐゴシック" pitchFamily="50" charset="-128"/>
              </a:defRPr>
            </a:lvl9pPr>
          </a:lstStyle>
          <a:p>
            <a:r>
              <a:rPr lang="ja-JP" altLang="en-US" sz="2400" dirty="0" smtClean="0"/>
              <a:t>就労準備支援事業「はたらっく・ざま</a:t>
            </a:r>
            <a:r>
              <a:rPr lang="ja-JP" altLang="en-US" sz="2800" dirty="0" smtClean="0"/>
              <a:t>」</a:t>
            </a:r>
            <a:endParaRPr lang="ja-JP" altLang="en-US" sz="2800" dirty="0"/>
          </a:p>
        </p:txBody>
      </p:sp>
      <p:pic>
        <p:nvPicPr>
          <p:cNvPr id="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114" y="3365484"/>
            <a:ext cx="2088232" cy="306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3275856" y="3201336"/>
            <a:ext cx="3834035" cy="1077218"/>
          </a:xfrm>
          <a:prstGeom prst="rect">
            <a:avLst/>
          </a:prstGeom>
          <a:noFill/>
        </p:spPr>
        <p:txBody>
          <a:bodyPr wrap="square" rtlCol="0">
            <a:spAutoFit/>
          </a:bodyPr>
          <a:lstStyle/>
          <a:p>
            <a:r>
              <a:rPr lang="ja-JP" altLang="en-US" sz="1600" dirty="0"/>
              <a:t>・</a:t>
            </a:r>
            <a:r>
              <a:rPr lang="ja-JP" altLang="en-US" sz="1400" b="1" dirty="0"/>
              <a:t>就労準備支援</a:t>
            </a:r>
            <a:r>
              <a:rPr lang="ja-JP" altLang="en-US" sz="1400" b="1" dirty="0" smtClean="0"/>
              <a:t>事業（</a:t>
            </a:r>
            <a:r>
              <a:rPr lang="en-US" altLang="ja-JP" sz="1400" b="1" dirty="0"/>
              <a:t>H29.10</a:t>
            </a:r>
            <a:r>
              <a:rPr lang="ja-JP" altLang="en-US" sz="1400" b="1" dirty="0"/>
              <a:t>月～）</a:t>
            </a:r>
            <a:endParaRPr lang="en-US" altLang="ja-JP" sz="1400" b="1" dirty="0"/>
          </a:p>
          <a:p>
            <a:r>
              <a:rPr lang="ja-JP" altLang="en-US" sz="1200" dirty="0"/>
              <a:t> </a:t>
            </a:r>
            <a:r>
              <a:rPr lang="ja-JP" altLang="en-US" sz="1200" dirty="0" smtClean="0"/>
              <a:t>  （</a:t>
            </a:r>
            <a:r>
              <a:rPr lang="ja-JP" altLang="en-US" sz="1200" dirty="0"/>
              <a:t>座間市就労準備支援事業共同</a:t>
            </a:r>
            <a:r>
              <a:rPr lang="ja-JP" altLang="en-US" sz="1200" dirty="0" smtClean="0"/>
              <a:t>企業体に委託）</a:t>
            </a:r>
            <a:endParaRPr lang="en-US" altLang="ja-JP" sz="1200" dirty="0"/>
          </a:p>
          <a:p>
            <a:r>
              <a:rPr lang="ja-JP" altLang="en-US" sz="1200" dirty="0"/>
              <a:t>　　</a:t>
            </a:r>
            <a:r>
              <a:rPr lang="ja-JP" altLang="en-US" sz="1200" dirty="0" smtClean="0"/>
              <a:t>・</a:t>
            </a:r>
            <a:r>
              <a:rPr lang="ja-JP" altLang="en-US" sz="1200" dirty="0"/>
              <a:t>生活クラブ生活協同組合（代表団体）</a:t>
            </a:r>
            <a:endParaRPr lang="en-US" altLang="ja-JP" sz="1200" dirty="0"/>
          </a:p>
          <a:p>
            <a:r>
              <a:rPr lang="ja-JP" altLang="en-US" sz="1200" dirty="0"/>
              <a:t>　　</a:t>
            </a:r>
            <a:r>
              <a:rPr lang="ja-JP" altLang="en-US" sz="1200" dirty="0" smtClean="0"/>
              <a:t>・</a:t>
            </a:r>
            <a:r>
              <a:rPr lang="ja-JP" altLang="en-US" sz="1200" dirty="0"/>
              <a:t>特定非営利活動</a:t>
            </a:r>
            <a:r>
              <a:rPr lang="ja-JP" altLang="en-US" sz="1200" dirty="0" smtClean="0"/>
              <a:t>法人ワーカーズコレクティブ</a:t>
            </a:r>
            <a:r>
              <a:rPr lang="ja-JP" altLang="en-US" sz="1200" dirty="0"/>
              <a:t>協会</a:t>
            </a:r>
            <a:endParaRPr lang="en-US" altLang="ja-JP" sz="1200" dirty="0"/>
          </a:p>
          <a:p>
            <a:r>
              <a:rPr lang="ja-JP" altLang="en-US" sz="1200" dirty="0"/>
              <a:t>　　</a:t>
            </a:r>
            <a:r>
              <a:rPr lang="ja-JP" altLang="en-US" sz="1200" dirty="0" smtClean="0"/>
              <a:t>・</a:t>
            </a:r>
            <a:r>
              <a:rPr lang="ja-JP" altLang="en-US" sz="1200" dirty="0"/>
              <a:t>さがみ生活クラブ生活協同</a:t>
            </a:r>
            <a:r>
              <a:rPr lang="ja-JP" altLang="en-US" sz="1200" dirty="0" smtClean="0"/>
              <a:t>組合</a:t>
            </a:r>
            <a:endParaRPr lang="en-US" altLang="ja-JP" sz="1200" dirty="0"/>
          </a:p>
        </p:txBody>
      </p:sp>
      <p:sp>
        <p:nvSpPr>
          <p:cNvPr id="11" name="角丸四角形 10"/>
          <p:cNvSpPr/>
          <p:nvPr/>
        </p:nvSpPr>
        <p:spPr>
          <a:xfrm>
            <a:off x="5940152" y="6489366"/>
            <a:ext cx="3168352" cy="30328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rgbClr val="FF0000"/>
                </a:solidFill>
              </a:rPr>
              <a:t>令和４年度　</a:t>
            </a:r>
            <a:r>
              <a:rPr kumimoji="1" lang="ja-JP" altLang="en-US" sz="1200" dirty="0" smtClean="0">
                <a:solidFill>
                  <a:srgbClr val="FF0000"/>
                </a:solidFill>
              </a:rPr>
              <a:t>被保護</a:t>
            </a:r>
            <a:r>
              <a:rPr lang="ja-JP" altLang="en-US" sz="1200" dirty="0" smtClean="0">
                <a:solidFill>
                  <a:srgbClr val="FF0000"/>
                </a:solidFill>
              </a:rPr>
              <a:t>者就労準備支援事業開始</a:t>
            </a:r>
            <a:endParaRPr kumimoji="1" lang="ja-JP" altLang="en-US" sz="1200" dirty="0">
              <a:solidFill>
                <a:srgbClr val="FF0000"/>
              </a:solidFill>
            </a:endParaRPr>
          </a:p>
        </p:txBody>
      </p:sp>
      <p:sp>
        <p:nvSpPr>
          <p:cNvPr id="12" name="角丸四角形 11"/>
          <p:cNvSpPr/>
          <p:nvPr/>
        </p:nvSpPr>
        <p:spPr>
          <a:xfrm>
            <a:off x="3203848" y="6232455"/>
            <a:ext cx="3240360" cy="2799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rPr>
              <a:t>令和元年度「日本協同組合学会　実践賞受賞」</a:t>
            </a:r>
            <a:endParaRPr kumimoji="1" lang="ja-JP" altLang="en-US" sz="1200" dirty="0">
              <a:solidFill>
                <a:schemeClr val="tx1"/>
              </a:solidFill>
            </a:endParaRPr>
          </a:p>
        </p:txBody>
      </p:sp>
      <p:sp>
        <p:nvSpPr>
          <p:cNvPr id="13" name="角丸四角形 12"/>
          <p:cNvSpPr/>
          <p:nvPr/>
        </p:nvSpPr>
        <p:spPr>
          <a:xfrm>
            <a:off x="6186138" y="747212"/>
            <a:ext cx="2844945" cy="20934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rPr>
              <a:t>社会福祉法人「中心会」の公益活動である独自事業と連携し、中間的就労や就労のための準備について支援体制を作った。</a:t>
            </a:r>
            <a:endParaRPr kumimoji="1" lang="en-US" altLang="ja-JP" sz="1200" dirty="0" smtClean="0">
              <a:solidFill>
                <a:schemeClr val="tx1"/>
              </a:solidFill>
            </a:endParaRPr>
          </a:p>
          <a:p>
            <a:r>
              <a:rPr lang="ja-JP" altLang="en-US" sz="1200" dirty="0">
                <a:solidFill>
                  <a:schemeClr val="tx1"/>
                </a:solidFill>
              </a:rPr>
              <a:t>　</a:t>
            </a:r>
            <a:r>
              <a:rPr lang="ja-JP" altLang="en-US" sz="1200" dirty="0" smtClean="0">
                <a:solidFill>
                  <a:schemeClr val="tx1"/>
                </a:solidFill>
              </a:rPr>
              <a:t>　　　　　　　　　　</a:t>
            </a:r>
            <a:endParaRPr lang="en-US" altLang="ja-JP" sz="1200" dirty="0" smtClean="0">
              <a:solidFill>
                <a:schemeClr val="tx1"/>
              </a:solidFill>
            </a:endParaRPr>
          </a:p>
          <a:p>
            <a:r>
              <a:rPr lang="ja-JP" altLang="en-US" sz="1200" dirty="0" smtClean="0">
                <a:solidFill>
                  <a:schemeClr val="tx1"/>
                </a:solidFill>
              </a:rPr>
              <a:t>徐々に利用者が増えてきた。</a:t>
            </a:r>
            <a:endParaRPr lang="en-US" altLang="ja-JP" sz="1200" dirty="0">
              <a:solidFill>
                <a:schemeClr val="tx1"/>
              </a:solidFill>
            </a:endParaRPr>
          </a:p>
          <a:p>
            <a:r>
              <a:rPr lang="ja-JP" altLang="en-US" sz="1200" dirty="0" smtClean="0">
                <a:solidFill>
                  <a:srgbClr val="FF0000"/>
                </a:solidFill>
              </a:rPr>
              <a:t>　「支援の実態」が生まれたことで、</a:t>
            </a:r>
            <a:endParaRPr lang="en-US" altLang="ja-JP" sz="1200" dirty="0" smtClean="0">
              <a:solidFill>
                <a:srgbClr val="FF0000"/>
              </a:solidFill>
            </a:endParaRPr>
          </a:p>
          <a:p>
            <a:r>
              <a:rPr kumimoji="1" lang="ja-JP" altLang="en-US" sz="1200" dirty="0" smtClean="0">
                <a:solidFill>
                  <a:srgbClr val="FF0000"/>
                </a:solidFill>
              </a:rPr>
              <a:t>　　ニーズが顕在化した。</a:t>
            </a:r>
            <a:endParaRPr kumimoji="1" lang="en-US" altLang="ja-JP" sz="1200" dirty="0" smtClean="0">
              <a:solidFill>
                <a:srgbClr val="FF0000"/>
              </a:solidFill>
            </a:endParaRPr>
          </a:p>
          <a:p>
            <a:endParaRPr lang="en-US" altLang="ja-JP" sz="1200" dirty="0">
              <a:solidFill>
                <a:srgbClr val="FF0000"/>
              </a:solidFill>
            </a:endParaRPr>
          </a:p>
          <a:p>
            <a:r>
              <a:rPr lang="ja-JP" altLang="en-US" sz="1200" dirty="0">
                <a:solidFill>
                  <a:srgbClr val="FF0000"/>
                </a:solidFill>
              </a:rPr>
              <a:t>　</a:t>
            </a:r>
            <a:r>
              <a:rPr lang="ja-JP" altLang="en-US" sz="1200" dirty="0" smtClean="0">
                <a:solidFill>
                  <a:srgbClr val="FF0000"/>
                </a:solidFill>
              </a:rPr>
              <a:t>　</a:t>
            </a:r>
            <a:r>
              <a:rPr lang="ja-JP" altLang="en-US" sz="1200" dirty="0">
                <a:solidFill>
                  <a:srgbClr val="FF0000"/>
                </a:solidFill>
              </a:rPr>
              <a:t>　</a:t>
            </a:r>
            <a:r>
              <a:rPr lang="ja-JP" altLang="en-US" sz="1200" dirty="0" smtClean="0">
                <a:solidFill>
                  <a:srgbClr val="FF0000"/>
                </a:solidFill>
              </a:rPr>
              <a:t>　　　　</a:t>
            </a:r>
            <a:r>
              <a:rPr kumimoji="1" lang="ja-JP" altLang="en-US" sz="1200" dirty="0" smtClean="0">
                <a:solidFill>
                  <a:srgbClr val="FF0000"/>
                </a:solidFill>
              </a:rPr>
              <a:t>事業化を検討。</a:t>
            </a:r>
            <a:endParaRPr kumimoji="1" lang="en-US" altLang="ja-JP" sz="1200" dirty="0" smtClean="0">
              <a:solidFill>
                <a:srgbClr val="FF0000"/>
              </a:solidFill>
            </a:endParaRPr>
          </a:p>
          <a:p>
            <a:endParaRPr kumimoji="1" lang="ja-JP" altLang="en-US" sz="1200" dirty="0">
              <a:solidFill>
                <a:schemeClr val="tx1"/>
              </a:solidFill>
            </a:endParaRPr>
          </a:p>
        </p:txBody>
      </p:sp>
      <p:sp>
        <p:nvSpPr>
          <p:cNvPr id="14" name="右矢印 13"/>
          <p:cNvSpPr/>
          <p:nvPr/>
        </p:nvSpPr>
        <p:spPr>
          <a:xfrm rot="7362873">
            <a:off x="5500702" y="2336247"/>
            <a:ext cx="470711" cy="7178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5400000">
            <a:off x="7470639" y="1510039"/>
            <a:ext cx="191661" cy="3477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5400000">
            <a:off x="7492695" y="2299656"/>
            <a:ext cx="182738" cy="3477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6"/>
          <a:stretch>
            <a:fillRect/>
          </a:stretch>
        </p:blipFill>
        <p:spPr>
          <a:xfrm>
            <a:off x="3199492" y="4278554"/>
            <a:ext cx="3589594" cy="1910697"/>
          </a:xfrm>
          <a:prstGeom prst="rect">
            <a:avLst/>
          </a:prstGeom>
          <a:ln>
            <a:solidFill>
              <a:schemeClr val="tx1"/>
            </a:solidFill>
          </a:ln>
        </p:spPr>
      </p:pic>
      <p:sp>
        <p:nvSpPr>
          <p:cNvPr id="18" name="右矢印 17"/>
          <p:cNvSpPr/>
          <p:nvPr/>
        </p:nvSpPr>
        <p:spPr>
          <a:xfrm rot="7844193">
            <a:off x="2506937" y="3507070"/>
            <a:ext cx="470711" cy="7178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9370" y="3902429"/>
            <a:ext cx="1863877" cy="2639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20"/>
          <p:cNvSpPr txBox="1"/>
          <p:nvPr/>
        </p:nvSpPr>
        <p:spPr>
          <a:xfrm>
            <a:off x="2093989" y="4170005"/>
            <a:ext cx="1039760" cy="2492990"/>
          </a:xfrm>
          <a:prstGeom prst="rect">
            <a:avLst/>
          </a:prstGeom>
          <a:noFill/>
        </p:spPr>
        <p:txBody>
          <a:bodyPr wrap="square" rtlCol="0">
            <a:spAutoFit/>
          </a:bodyPr>
          <a:lstStyle/>
          <a:p>
            <a:r>
              <a:rPr kumimoji="1" lang="ja-JP" altLang="en-US" sz="1200" dirty="0" smtClean="0"/>
              <a:t>市と両者が協働し</a:t>
            </a:r>
            <a:endParaRPr kumimoji="1" lang="en-US" altLang="ja-JP" sz="1200" dirty="0" smtClean="0"/>
          </a:p>
          <a:p>
            <a:r>
              <a:rPr lang="ja-JP" altLang="en-US" sz="1200" dirty="0" smtClean="0"/>
              <a:t>イベントを</a:t>
            </a:r>
            <a:endParaRPr lang="en-US" altLang="ja-JP" sz="1200" dirty="0" smtClean="0"/>
          </a:p>
          <a:p>
            <a:r>
              <a:rPr lang="ja-JP" altLang="en-US" sz="1200" dirty="0" smtClean="0"/>
              <a:t>開催。</a:t>
            </a:r>
            <a:endParaRPr lang="en-US" altLang="ja-JP" sz="1200" dirty="0" smtClean="0"/>
          </a:p>
          <a:p>
            <a:r>
              <a:rPr lang="ja-JP" altLang="en-US" sz="1200" dirty="0" smtClean="0"/>
              <a:t>問い合わせや相談から</a:t>
            </a:r>
            <a:endParaRPr lang="en-US" altLang="ja-JP" sz="1200" dirty="0" smtClean="0"/>
          </a:p>
          <a:p>
            <a:r>
              <a:rPr lang="ja-JP" altLang="en-US" sz="1200" dirty="0" smtClean="0"/>
              <a:t>「来所相談は</a:t>
            </a:r>
            <a:endParaRPr lang="en-US" altLang="ja-JP" sz="1200" dirty="0" smtClean="0"/>
          </a:p>
          <a:p>
            <a:r>
              <a:rPr lang="ja-JP" altLang="en-US" sz="1200" dirty="0" smtClean="0"/>
              <a:t>難しいが、</a:t>
            </a:r>
            <a:endParaRPr lang="en-US" altLang="ja-JP" sz="1200" dirty="0" smtClean="0"/>
          </a:p>
          <a:p>
            <a:r>
              <a:rPr lang="ja-JP" altLang="en-US" sz="1200" dirty="0" smtClean="0"/>
              <a:t>相談したい」</a:t>
            </a:r>
            <a:endParaRPr lang="en-US" altLang="ja-JP" sz="1200" dirty="0" smtClean="0"/>
          </a:p>
          <a:p>
            <a:r>
              <a:rPr lang="ja-JP" altLang="en-US" sz="1200" dirty="0" smtClean="0"/>
              <a:t>というニーズが多くあることが判明。</a:t>
            </a:r>
            <a:endParaRPr lang="en-US" altLang="ja-JP" sz="1200" dirty="0" smtClean="0"/>
          </a:p>
          <a:p>
            <a:endParaRPr lang="en-US" altLang="ja-JP" sz="1200" dirty="0" smtClean="0"/>
          </a:p>
        </p:txBody>
      </p:sp>
      <p:sp>
        <p:nvSpPr>
          <p:cNvPr id="22" name="右矢印 21"/>
          <p:cNvSpPr/>
          <p:nvPr/>
        </p:nvSpPr>
        <p:spPr>
          <a:xfrm rot="5400000">
            <a:off x="1748825" y="6198371"/>
            <a:ext cx="470711" cy="7178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69733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smtClean="0"/>
              <a:t>「アウトリーチ支援事業」から「ひきこもりサポート事業」へ</a:t>
            </a:r>
            <a:endParaRPr kumimoji="1" lang="ja-JP" altLang="en-US" sz="2400" dirty="0"/>
          </a:p>
        </p:txBody>
      </p:sp>
      <p:sp>
        <p:nvSpPr>
          <p:cNvPr id="5" name="角丸四角形 4"/>
          <p:cNvSpPr/>
          <p:nvPr/>
        </p:nvSpPr>
        <p:spPr>
          <a:xfrm>
            <a:off x="3235821" y="736562"/>
            <a:ext cx="5035628" cy="24708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rgbClr val="FF0000"/>
                </a:solidFill>
              </a:rPr>
              <a:t>令和</a:t>
            </a:r>
            <a:r>
              <a:rPr kumimoji="1" lang="en-US" altLang="ja-JP" sz="1200" dirty="0" smtClean="0">
                <a:solidFill>
                  <a:srgbClr val="FF0000"/>
                </a:solidFill>
              </a:rPr>
              <a:t>2</a:t>
            </a:r>
            <a:r>
              <a:rPr kumimoji="1" lang="ja-JP" altLang="en-US" sz="1200" dirty="0" smtClean="0">
                <a:solidFill>
                  <a:srgbClr val="FF0000"/>
                </a:solidFill>
              </a:rPr>
              <a:t>年</a:t>
            </a:r>
            <a:r>
              <a:rPr kumimoji="1" lang="en-US" altLang="ja-JP" sz="1200" dirty="0" smtClean="0">
                <a:solidFill>
                  <a:srgbClr val="FF0000"/>
                </a:solidFill>
              </a:rPr>
              <a:t>8</a:t>
            </a:r>
            <a:r>
              <a:rPr kumimoji="1" lang="ja-JP" altLang="en-US" sz="1200" dirty="0" smtClean="0">
                <a:solidFill>
                  <a:srgbClr val="FF0000"/>
                </a:solidFill>
              </a:rPr>
              <a:t>月から新規事業</a:t>
            </a:r>
            <a:r>
              <a:rPr kumimoji="1" lang="ja-JP" altLang="en-US" sz="1200" u="sng" dirty="0" smtClean="0">
                <a:solidFill>
                  <a:srgbClr val="FF0000"/>
                </a:solidFill>
              </a:rPr>
              <a:t>「アウトリーチ支援」</a:t>
            </a:r>
            <a:r>
              <a:rPr kumimoji="1" lang="ja-JP" altLang="en-US" sz="1200" dirty="0" smtClean="0">
                <a:solidFill>
                  <a:srgbClr val="FF0000"/>
                </a:solidFill>
              </a:rPr>
              <a:t>を開始。</a:t>
            </a:r>
            <a:endParaRPr kumimoji="1" lang="en-US" altLang="ja-JP" sz="1200" dirty="0" smtClean="0">
              <a:solidFill>
                <a:srgbClr val="FF0000"/>
              </a:solidFill>
            </a:endParaRPr>
          </a:p>
          <a:p>
            <a:r>
              <a:rPr lang="en-US" altLang="ja-JP" sz="1200" dirty="0" smtClean="0">
                <a:solidFill>
                  <a:srgbClr val="FF0000"/>
                </a:solidFill>
              </a:rPr>
              <a:t>※</a:t>
            </a:r>
            <a:r>
              <a:rPr lang="ja-JP" altLang="en-US" sz="1200" dirty="0" smtClean="0">
                <a:solidFill>
                  <a:srgbClr val="FF0000"/>
                </a:solidFill>
              </a:rPr>
              <a:t>精神保健福祉士による訪問支援</a:t>
            </a:r>
            <a:endParaRPr lang="en-US" altLang="ja-JP" sz="1200" dirty="0" smtClean="0">
              <a:solidFill>
                <a:srgbClr val="FF0000"/>
              </a:solidFill>
            </a:endParaRPr>
          </a:p>
          <a:p>
            <a:endParaRPr lang="en-US" altLang="ja-JP" sz="1200" dirty="0">
              <a:solidFill>
                <a:srgbClr val="FF0000"/>
              </a:solidFill>
            </a:endParaRPr>
          </a:p>
          <a:p>
            <a:r>
              <a:rPr lang="ja-JP" altLang="en-US" sz="1200" dirty="0" smtClean="0">
                <a:solidFill>
                  <a:schemeClr val="tx1"/>
                </a:solidFill>
              </a:rPr>
              <a:t>自立</a:t>
            </a:r>
            <a:r>
              <a:rPr lang="ja-JP" altLang="en-US" sz="1200" dirty="0">
                <a:solidFill>
                  <a:schemeClr val="tx1"/>
                </a:solidFill>
              </a:rPr>
              <a:t>相談支援機関にアウトリーチ支援員を配置し</a:t>
            </a:r>
            <a:r>
              <a:rPr lang="ja-JP" altLang="en-US" sz="1200" dirty="0" smtClean="0">
                <a:solidFill>
                  <a:schemeClr val="tx1"/>
                </a:solidFill>
              </a:rPr>
              <a:t>、社会</a:t>
            </a:r>
            <a:r>
              <a:rPr lang="ja-JP" altLang="en-US" sz="1200" dirty="0">
                <a:solidFill>
                  <a:schemeClr val="tx1"/>
                </a:solidFill>
              </a:rPr>
              <a:t>参加に向けてより丁寧な支援を必要とする方に対して、アウトリーチ等による積極的な情報把握により早期に支援につなぐことや、支援につながった後の集中的な支援を行うことで、自立支援を強化する</a:t>
            </a:r>
            <a:r>
              <a:rPr lang="ja-JP" altLang="en-US" sz="1200" dirty="0" smtClean="0">
                <a:solidFill>
                  <a:schemeClr val="tx1"/>
                </a:solidFill>
              </a:rPr>
              <a:t>。</a:t>
            </a:r>
            <a:endParaRPr lang="en-US" altLang="ja-JP" sz="1200" dirty="0" smtClean="0">
              <a:solidFill>
                <a:schemeClr val="tx1"/>
              </a:solidFill>
            </a:endParaRPr>
          </a:p>
          <a:p>
            <a:r>
              <a:rPr lang="ja-JP" altLang="en-US" sz="1200" dirty="0" smtClean="0">
                <a:solidFill>
                  <a:schemeClr val="tx1"/>
                </a:solidFill>
              </a:rPr>
              <a:t>具体的</a:t>
            </a:r>
            <a:r>
              <a:rPr lang="ja-JP" altLang="en-US" sz="1200" dirty="0">
                <a:solidFill>
                  <a:schemeClr val="tx1"/>
                </a:solidFill>
              </a:rPr>
              <a:t>には、アウトリーチの充実として次の支援等を行う。</a:t>
            </a:r>
          </a:p>
          <a:p>
            <a:r>
              <a:rPr lang="ja-JP" altLang="en-US" sz="1200" dirty="0" smtClean="0">
                <a:solidFill>
                  <a:schemeClr val="tx1"/>
                </a:solidFill>
              </a:rPr>
              <a:t>・</a:t>
            </a:r>
            <a:r>
              <a:rPr lang="ja-JP" altLang="en-US" sz="1200" dirty="0">
                <a:solidFill>
                  <a:schemeClr val="tx1"/>
                </a:solidFill>
              </a:rPr>
              <a:t>　家族等から相談があったケースについて、自宅に伺い</a:t>
            </a:r>
            <a:r>
              <a:rPr lang="ja-JP" altLang="en-US" sz="1200" dirty="0" smtClean="0">
                <a:solidFill>
                  <a:schemeClr val="tx1"/>
                </a:solidFill>
              </a:rPr>
              <a:t>、本人に会う</a:t>
            </a:r>
            <a:endParaRPr lang="en-US" altLang="ja-JP" sz="1200" dirty="0" smtClean="0">
              <a:solidFill>
                <a:schemeClr val="tx1"/>
              </a:solidFill>
            </a:endParaRPr>
          </a:p>
          <a:p>
            <a:r>
              <a:rPr lang="ja-JP" altLang="en-US" sz="1200" dirty="0">
                <a:solidFill>
                  <a:schemeClr val="tx1"/>
                </a:solidFill>
              </a:rPr>
              <a:t>　</a:t>
            </a:r>
            <a:r>
              <a:rPr lang="ja-JP" altLang="en-US" sz="1200" dirty="0" smtClean="0">
                <a:solidFill>
                  <a:schemeClr val="tx1"/>
                </a:solidFill>
              </a:rPr>
              <a:t>　等</a:t>
            </a:r>
            <a:r>
              <a:rPr lang="ja-JP" altLang="en-US" sz="1200" dirty="0">
                <a:solidFill>
                  <a:schemeClr val="tx1"/>
                </a:solidFill>
              </a:rPr>
              <a:t>、初期のつながりを確保する。</a:t>
            </a:r>
          </a:p>
          <a:p>
            <a:r>
              <a:rPr lang="ja-JP" altLang="en-US" sz="1200" dirty="0" smtClean="0">
                <a:solidFill>
                  <a:schemeClr val="tx1"/>
                </a:solidFill>
              </a:rPr>
              <a:t>・</a:t>
            </a:r>
            <a:r>
              <a:rPr lang="ja-JP" altLang="en-US" sz="1200" dirty="0">
                <a:solidFill>
                  <a:schemeClr val="tx1"/>
                </a:solidFill>
              </a:rPr>
              <a:t>　つながりが出来た後の信頼関係の構築、関係機関へ</a:t>
            </a:r>
            <a:r>
              <a:rPr lang="ja-JP" altLang="en-US" sz="1200" dirty="0" smtClean="0">
                <a:solidFill>
                  <a:schemeClr val="tx1"/>
                </a:solidFill>
              </a:rPr>
              <a:t>の相談</a:t>
            </a:r>
            <a:r>
              <a:rPr lang="ja-JP" altLang="en-US" sz="1200" dirty="0">
                <a:solidFill>
                  <a:schemeClr val="tx1"/>
                </a:solidFill>
              </a:rPr>
              <a:t>同行</a:t>
            </a:r>
            <a:r>
              <a:rPr lang="ja-JP" altLang="en-US" sz="1200" dirty="0" smtClean="0">
                <a:solidFill>
                  <a:schemeClr val="tx1"/>
                </a:solidFill>
              </a:rPr>
              <a:t>、</a:t>
            </a:r>
            <a:endParaRPr lang="en-US" altLang="ja-JP" sz="1200" dirty="0" smtClean="0">
              <a:solidFill>
                <a:schemeClr val="tx1"/>
              </a:solidFill>
            </a:endParaRPr>
          </a:p>
          <a:p>
            <a:r>
              <a:rPr lang="ja-JP" altLang="en-US" sz="1200" dirty="0">
                <a:solidFill>
                  <a:schemeClr val="tx1"/>
                </a:solidFill>
              </a:rPr>
              <a:t>　</a:t>
            </a:r>
            <a:r>
              <a:rPr lang="ja-JP" altLang="en-US" sz="1200" dirty="0" smtClean="0">
                <a:solidFill>
                  <a:schemeClr val="tx1"/>
                </a:solidFill>
              </a:rPr>
              <a:t>　就労</a:t>
            </a:r>
            <a:r>
              <a:rPr lang="ja-JP" altLang="en-US" sz="1200" dirty="0">
                <a:solidFill>
                  <a:schemeClr val="tx1"/>
                </a:solidFill>
              </a:rPr>
              <a:t>支援といった、自立までの一貫した</a:t>
            </a:r>
            <a:r>
              <a:rPr lang="ja-JP" altLang="en-US" sz="1200" dirty="0" smtClean="0">
                <a:solidFill>
                  <a:schemeClr val="tx1"/>
                </a:solidFill>
              </a:rPr>
              <a:t>支援を</a:t>
            </a:r>
            <a:r>
              <a:rPr lang="ja-JP" altLang="en-US" sz="1200" dirty="0">
                <a:solidFill>
                  <a:schemeClr val="tx1"/>
                </a:solidFill>
              </a:rPr>
              <a:t>実施</a:t>
            </a:r>
            <a:r>
              <a:rPr lang="ja-JP" altLang="en-US" sz="1200" dirty="0" smtClean="0">
                <a:solidFill>
                  <a:schemeClr val="tx1"/>
                </a:solidFill>
              </a:rPr>
              <a:t>する。</a:t>
            </a:r>
            <a:endParaRPr lang="en-US" altLang="ja-JP" sz="1200" dirty="0" smtClean="0">
              <a:solidFill>
                <a:srgbClr val="FF0000"/>
              </a:solidFill>
            </a:endParaRPr>
          </a:p>
          <a:p>
            <a:endParaRPr lang="en-US" altLang="ja-JP" sz="1200" dirty="0" smtClean="0">
              <a:solidFill>
                <a:srgbClr val="FF0000"/>
              </a:solidFill>
            </a:endParaRPr>
          </a:p>
          <a:p>
            <a:endParaRPr kumimoji="1" lang="en-US" altLang="ja-JP" sz="1200" dirty="0" smtClean="0">
              <a:solidFill>
                <a:srgbClr val="FF0000"/>
              </a:solidFill>
            </a:endParaRPr>
          </a:p>
        </p:txBody>
      </p:sp>
      <p:sp>
        <p:nvSpPr>
          <p:cNvPr id="8" name="角丸四角形 7"/>
          <p:cNvSpPr/>
          <p:nvPr/>
        </p:nvSpPr>
        <p:spPr>
          <a:xfrm>
            <a:off x="3411256" y="3287394"/>
            <a:ext cx="2116578" cy="609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rPr>
              <a:t>令和２年８月～令和３年３月</a:t>
            </a:r>
            <a:endParaRPr kumimoji="1" lang="en-US" altLang="ja-JP" sz="1200" b="1" dirty="0" smtClean="0">
              <a:solidFill>
                <a:schemeClr val="tx1"/>
              </a:solidFill>
            </a:endParaRPr>
          </a:p>
          <a:p>
            <a:pPr algn="ctr"/>
            <a:r>
              <a:rPr kumimoji="1" lang="ja-JP" altLang="en-US" sz="1200" b="1" dirty="0" smtClean="0">
                <a:solidFill>
                  <a:srgbClr val="FF0000"/>
                </a:solidFill>
              </a:rPr>
              <a:t>新規相談　３９件</a:t>
            </a:r>
            <a:endParaRPr kumimoji="1" lang="en-US" altLang="ja-JP" sz="1200" b="1" dirty="0" smtClean="0">
              <a:solidFill>
                <a:srgbClr val="FF0000"/>
              </a:solidFill>
            </a:endParaRPr>
          </a:p>
          <a:p>
            <a:pPr algn="ctr"/>
            <a:r>
              <a:rPr kumimoji="1" lang="ja-JP" altLang="en-US" sz="1200" b="1" dirty="0" smtClean="0">
                <a:solidFill>
                  <a:srgbClr val="FF0000"/>
                </a:solidFill>
              </a:rPr>
              <a:t>支援件数１６０件超</a:t>
            </a:r>
            <a:endParaRPr kumimoji="1" lang="en-US" altLang="ja-JP" sz="1200" b="1" dirty="0" smtClean="0">
              <a:solidFill>
                <a:srgbClr val="FF0000"/>
              </a:solidFill>
            </a:endParaRPr>
          </a:p>
        </p:txBody>
      </p:sp>
      <p:sp>
        <p:nvSpPr>
          <p:cNvPr id="10" name="テキスト ボックス 9"/>
          <p:cNvSpPr txBox="1"/>
          <p:nvPr/>
        </p:nvSpPr>
        <p:spPr>
          <a:xfrm>
            <a:off x="8388424" y="188914"/>
            <a:ext cx="461665" cy="415180"/>
          </a:xfrm>
          <a:prstGeom prst="rect">
            <a:avLst/>
          </a:prstGeom>
          <a:noFill/>
        </p:spPr>
        <p:txBody>
          <a:bodyPr vert="eaVert" wrap="square" rtlCol="0">
            <a:spAutoFit/>
          </a:bodyPr>
          <a:lstStyle/>
          <a:p>
            <a:r>
              <a:rPr lang="en-US" altLang="ja-JP" dirty="0"/>
              <a:t>17</a:t>
            </a:r>
            <a:endParaRPr kumimoji="1" lang="ja-JP" altLang="en-US" dirty="0"/>
          </a:p>
        </p:txBody>
      </p:sp>
      <p:pic>
        <p:nvPicPr>
          <p:cNvPr id="3" name="図 2"/>
          <p:cNvPicPr>
            <a:picLocks noChangeAspect="1"/>
          </p:cNvPicPr>
          <p:nvPr/>
        </p:nvPicPr>
        <p:blipFill>
          <a:blip r:embed="rId2"/>
          <a:stretch>
            <a:fillRect/>
          </a:stretch>
        </p:blipFill>
        <p:spPr>
          <a:xfrm>
            <a:off x="695392" y="736562"/>
            <a:ext cx="2243073" cy="3324141"/>
          </a:xfrm>
          <a:prstGeom prst="rect">
            <a:avLst/>
          </a:prstGeom>
          <a:ln>
            <a:solidFill>
              <a:schemeClr val="tx1"/>
            </a:solidFill>
          </a:ln>
        </p:spPr>
      </p:pic>
      <p:sp>
        <p:nvSpPr>
          <p:cNvPr id="11" name="角丸四角形 10"/>
          <p:cNvSpPr/>
          <p:nvPr/>
        </p:nvSpPr>
        <p:spPr>
          <a:xfrm>
            <a:off x="4499992" y="4637806"/>
            <a:ext cx="2160240"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rgbClr val="FF0000"/>
                </a:solidFill>
              </a:rPr>
              <a:t>令和３年度新規事業</a:t>
            </a:r>
            <a:endParaRPr kumimoji="1" lang="en-US" altLang="ja-JP" sz="1200" b="1" dirty="0" smtClean="0">
              <a:solidFill>
                <a:srgbClr val="FF0000"/>
              </a:solidFill>
            </a:endParaRPr>
          </a:p>
          <a:p>
            <a:pPr algn="ctr"/>
            <a:r>
              <a:rPr lang="ja-JP" altLang="en-US" sz="1200" b="1" u="sng" dirty="0" smtClean="0">
                <a:solidFill>
                  <a:srgbClr val="FF0000"/>
                </a:solidFill>
              </a:rPr>
              <a:t>ひきこもりサポート事業</a:t>
            </a:r>
            <a:endParaRPr lang="en-US" altLang="ja-JP" sz="1200" b="1" u="sng" dirty="0" smtClean="0">
              <a:solidFill>
                <a:srgbClr val="FF0000"/>
              </a:solidFill>
            </a:endParaRPr>
          </a:p>
          <a:p>
            <a:pPr algn="ctr"/>
            <a:endParaRPr lang="en-US" altLang="ja-JP" sz="1200" b="1" dirty="0" smtClean="0">
              <a:solidFill>
                <a:srgbClr val="FF0000"/>
              </a:solidFill>
            </a:endParaRPr>
          </a:p>
          <a:p>
            <a:pPr algn="ctr"/>
            <a:r>
              <a:rPr lang="ja-JP" altLang="en-US" sz="1200" b="1" dirty="0" smtClean="0">
                <a:solidFill>
                  <a:srgbClr val="FF0000"/>
                </a:solidFill>
              </a:rPr>
              <a:t>みんなの居場所「ここから」</a:t>
            </a:r>
            <a:endParaRPr lang="en-US" altLang="ja-JP" sz="1200" b="1" dirty="0" smtClean="0">
              <a:solidFill>
                <a:srgbClr val="FF0000"/>
              </a:solidFill>
            </a:endParaRPr>
          </a:p>
          <a:p>
            <a:pPr algn="ctr"/>
            <a:r>
              <a:rPr kumimoji="1" lang="ja-JP" altLang="en-US" sz="1200" b="1" dirty="0" smtClean="0">
                <a:solidFill>
                  <a:srgbClr val="FF0000"/>
                </a:solidFill>
              </a:rPr>
              <a:t>（令和</a:t>
            </a:r>
            <a:r>
              <a:rPr kumimoji="1" lang="en-US" altLang="ja-JP" sz="1200" b="1" dirty="0" smtClean="0">
                <a:solidFill>
                  <a:srgbClr val="FF0000"/>
                </a:solidFill>
              </a:rPr>
              <a:t>3</a:t>
            </a:r>
            <a:r>
              <a:rPr kumimoji="1" lang="ja-JP" altLang="en-US" sz="1200" b="1" dirty="0" smtClean="0">
                <a:solidFill>
                  <a:srgbClr val="FF0000"/>
                </a:solidFill>
              </a:rPr>
              <a:t>年</a:t>
            </a:r>
            <a:r>
              <a:rPr kumimoji="1" lang="en-US" altLang="ja-JP" sz="1200" b="1" dirty="0" smtClean="0">
                <a:solidFill>
                  <a:srgbClr val="FF0000"/>
                </a:solidFill>
              </a:rPr>
              <a:t>6</a:t>
            </a:r>
            <a:r>
              <a:rPr kumimoji="1" lang="ja-JP" altLang="en-US" sz="1200" b="1" dirty="0" smtClean="0">
                <a:solidFill>
                  <a:srgbClr val="FF0000"/>
                </a:solidFill>
              </a:rPr>
              <a:t>月</a:t>
            </a:r>
            <a:r>
              <a:rPr lang="ja-JP" altLang="en-US" sz="1200" b="1" dirty="0" smtClean="0">
                <a:solidFill>
                  <a:srgbClr val="FF0000"/>
                </a:solidFill>
              </a:rPr>
              <a:t>開始）</a:t>
            </a:r>
            <a:endParaRPr kumimoji="1" lang="ja-JP" altLang="en-US" sz="1200" b="1" dirty="0">
              <a:solidFill>
                <a:srgbClr val="FF0000"/>
              </a:solidFill>
            </a:endParaRPr>
          </a:p>
        </p:txBody>
      </p:sp>
      <p:pic>
        <p:nvPicPr>
          <p:cNvPr id="12" name="図 11"/>
          <p:cNvPicPr>
            <a:picLocks noChangeAspect="1"/>
          </p:cNvPicPr>
          <p:nvPr/>
        </p:nvPicPr>
        <p:blipFill>
          <a:blip r:embed="rId3"/>
          <a:stretch>
            <a:fillRect/>
          </a:stretch>
        </p:blipFill>
        <p:spPr>
          <a:xfrm>
            <a:off x="6732240" y="3429000"/>
            <a:ext cx="2242592" cy="3358837"/>
          </a:xfrm>
          <a:prstGeom prst="rect">
            <a:avLst/>
          </a:prstGeom>
          <a:ln>
            <a:solidFill>
              <a:schemeClr val="tx1"/>
            </a:solidFill>
          </a:ln>
        </p:spPr>
      </p:pic>
      <p:sp>
        <p:nvSpPr>
          <p:cNvPr id="13" name="右矢印 12"/>
          <p:cNvSpPr/>
          <p:nvPr/>
        </p:nvSpPr>
        <p:spPr>
          <a:xfrm rot="2977163">
            <a:off x="5707783" y="3746359"/>
            <a:ext cx="680965" cy="7200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rot="10051066">
            <a:off x="3924826" y="5258877"/>
            <a:ext cx="499261" cy="75697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4"/>
          <a:stretch>
            <a:fillRect/>
          </a:stretch>
        </p:blipFill>
        <p:spPr>
          <a:xfrm>
            <a:off x="2267744" y="4140663"/>
            <a:ext cx="1615371" cy="2360070"/>
          </a:xfrm>
          <a:prstGeom prst="rect">
            <a:avLst/>
          </a:prstGeom>
          <a:noFill/>
          <a:ln>
            <a:solidFill>
              <a:schemeClr val="tx1"/>
            </a:solidFill>
          </a:ln>
        </p:spPr>
      </p:pic>
      <p:sp>
        <p:nvSpPr>
          <p:cNvPr id="17" name="角丸四角形 16"/>
          <p:cNvSpPr/>
          <p:nvPr/>
        </p:nvSpPr>
        <p:spPr>
          <a:xfrm>
            <a:off x="397668" y="4952055"/>
            <a:ext cx="1762124" cy="11192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smtClean="0">
                <a:solidFill>
                  <a:schemeClr val="tx1"/>
                </a:solidFill>
              </a:rPr>
              <a:t>居場所提供</a:t>
            </a:r>
            <a:endParaRPr kumimoji="1" lang="en-US" altLang="ja-JP" sz="1200" b="1" dirty="0" smtClean="0">
              <a:solidFill>
                <a:schemeClr val="tx1"/>
              </a:solidFill>
            </a:endParaRPr>
          </a:p>
          <a:p>
            <a:r>
              <a:rPr kumimoji="1" lang="ja-JP" altLang="en-US" sz="1200" b="1" dirty="0" smtClean="0">
                <a:solidFill>
                  <a:schemeClr val="tx1"/>
                </a:solidFill>
              </a:rPr>
              <a:t>とともにセミナーや</a:t>
            </a:r>
            <a:endParaRPr kumimoji="1" lang="en-US" altLang="ja-JP" sz="1200" b="1" dirty="0" smtClean="0">
              <a:solidFill>
                <a:schemeClr val="tx1"/>
              </a:solidFill>
            </a:endParaRPr>
          </a:p>
          <a:p>
            <a:r>
              <a:rPr kumimoji="1" lang="ja-JP" altLang="en-US" sz="1200" b="1" dirty="0" smtClean="0">
                <a:solidFill>
                  <a:schemeClr val="tx1"/>
                </a:solidFill>
              </a:rPr>
              <a:t>サロンを開催。</a:t>
            </a:r>
            <a:endParaRPr kumimoji="1" lang="en-US" altLang="ja-JP" sz="1200" b="1" dirty="0" smtClean="0">
              <a:solidFill>
                <a:schemeClr val="tx1"/>
              </a:solidFill>
            </a:endParaRPr>
          </a:p>
          <a:p>
            <a:r>
              <a:rPr kumimoji="1" lang="ja-JP" altLang="en-US" sz="1200" b="1" dirty="0" smtClean="0">
                <a:solidFill>
                  <a:schemeClr val="tx1"/>
                </a:solidFill>
              </a:rPr>
              <a:t>家族が気軽に話ができる場としても機能</a:t>
            </a:r>
            <a:endParaRPr kumimoji="1" lang="ja-JP" altLang="en-US" sz="1200" b="1" dirty="0">
              <a:solidFill>
                <a:schemeClr val="tx1"/>
              </a:solidFill>
            </a:endParaRPr>
          </a:p>
        </p:txBody>
      </p:sp>
      <p:sp>
        <p:nvSpPr>
          <p:cNvPr id="4" name="テキスト ボックス 3"/>
          <p:cNvSpPr txBox="1"/>
          <p:nvPr/>
        </p:nvSpPr>
        <p:spPr>
          <a:xfrm>
            <a:off x="1043608" y="6550223"/>
            <a:ext cx="3238228" cy="307777"/>
          </a:xfrm>
          <a:prstGeom prst="rect">
            <a:avLst/>
          </a:prstGeom>
          <a:noFill/>
        </p:spPr>
        <p:txBody>
          <a:bodyPr wrap="square" rtlCol="0">
            <a:spAutoFit/>
          </a:bodyPr>
          <a:lstStyle/>
          <a:p>
            <a:r>
              <a:rPr kumimoji="1" lang="ja-JP" altLang="en-US" sz="1400" dirty="0" smtClean="0">
                <a:solidFill>
                  <a:srgbClr val="FF0000"/>
                </a:solidFill>
              </a:rPr>
              <a:t>地域の中の「つながる場」としての気づき</a:t>
            </a:r>
            <a:endParaRPr kumimoji="1" lang="ja-JP" altLang="en-US" sz="1400" dirty="0">
              <a:solidFill>
                <a:srgbClr val="FF0000"/>
              </a:solidFill>
            </a:endParaRPr>
          </a:p>
        </p:txBody>
      </p:sp>
    </p:spTree>
    <p:extLst>
      <p:ext uri="{BB962C8B-B14F-4D97-AF65-F5344CB8AC3E}">
        <p14:creationId xmlns:p14="http://schemas.microsoft.com/office/powerpoint/2010/main" val="1499352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421035" y="3307100"/>
            <a:ext cx="127054" cy="2004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1285532" y="1782179"/>
            <a:ext cx="4835626" cy="326375"/>
          </a:xfrm>
        </p:spPr>
        <p:txBody>
          <a:bodyPr>
            <a:normAutofit fontScale="90000"/>
          </a:bodyPr>
          <a:lstStyle/>
          <a:p>
            <a:r>
              <a:rPr kumimoji="1" lang="ja-JP" altLang="en-US" dirty="0" smtClean="0"/>
              <a:t>活用例</a:t>
            </a:r>
            <a:endParaRPr kumimoji="1" lang="ja-JP" altLang="en-US" dirty="0"/>
          </a:p>
        </p:txBody>
      </p:sp>
      <p:sp>
        <p:nvSpPr>
          <p:cNvPr id="5" name="タイトル 1"/>
          <p:cNvSpPr txBox="1">
            <a:spLocks/>
          </p:cNvSpPr>
          <p:nvPr/>
        </p:nvSpPr>
        <p:spPr bwMode="gray">
          <a:xfrm>
            <a:off x="406838" y="350507"/>
            <a:ext cx="8478942" cy="52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noAutofit/>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Arial" charset="0"/>
                <a:ea typeface="ＭＳ Ｐゴシック" pitchFamily="50" charset="-128"/>
              </a:defRPr>
            </a:lvl2pPr>
            <a:lvl3pPr algn="l" rtl="0" eaLnBrk="0" fontAlgn="base" hangingPunct="0">
              <a:spcBef>
                <a:spcPct val="0"/>
              </a:spcBef>
              <a:spcAft>
                <a:spcPct val="0"/>
              </a:spcAft>
              <a:defRPr kumimoji="1" sz="3200" b="1">
                <a:solidFill>
                  <a:schemeClr val="bg1"/>
                </a:solidFill>
                <a:latin typeface="Arial" charset="0"/>
                <a:ea typeface="ＭＳ Ｐゴシック" pitchFamily="50" charset="-128"/>
              </a:defRPr>
            </a:lvl3pPr>
            <a:lvl4pPr algn="l" rtl="0" eaLnBrk="0" fontAlgn="base" hangingPunct="0">
              <a:spcBef>
                <a:spcPct val="0"/>
              </a:spcBef>
              <a:spcAft>
                <a:spcPct val="0"/>
              </a:spcAft>
              <a:defRPr kumimoji="1" sz="3200" b="1">
                <a:solidFill>
                  <a:schemeClr val="bg1"/>
                </a:solidFill>
                <a:latin typeface="Arial" charset="0"/>
                <a:ea typeface="ＭＳ Ｐゴシック" pitchFamily="50" charset="-128"/>
              </a:defRPr>
            </a:lvl4pPr>
            <a:lvl5pPr algn="l" rtl="0" eaLnBrk="0" fontAlgn="base" hangingPunct="0">
              <a:spcBef>
                <a:spcPct val="0"/>
              </a:spcBef>
              <a:spcAft>
                <a:spcPct val="0"/>
              </a:spcAft>
              <a:defRPr kumimoji="1" sz="3200" b="1">
                <a:solidFill>
                  <a:schemeClr val="bg1"/>
                </a:solidFill>
                <a:latin typeface="Arial" charset="0"/>
                <a:ea typeface="ＭＳ Ｐゴシック" pitchFamily="50" charset="-128"/>
              </a:defRPr>
            </a:lvl5pPr>
            <a:lvl6pPr marL="457200" algn="l" rtl="0" fontAlgn="base">
              <a:spcBef>
                <a:spcPct val="0"/>
              </a:spcBef>
              <a:spcAft>
                <a:spcPct val="0"/>
              </a:spcAft>
              <a:defRPr kumimoji="1" sz="3200" b="1">
                <a:solidFill>
                  <a:schemeClr val="bg1"/>
                </a:solidFill>
                <a:latin typeface="Arial" charset="0"/>
                <a:ea typeface="ＭＳ Ｐゴシック" pitchFamily="50" charset="-128"/>
              </a:defRPr>
            </a:lvl6pPr>
            <a:lvl7pPr marL="914400" algn="l" rtl="0" fontAlgn="base">
              <a:spcBef>
                <a:spcPct val="0"/>
              </a:spcBef>
              <a:spcAft>
                <a:spcPct val="0"/>
              </a:spcAft>
              <a:defRPr kumimoji="1" sz="3200" b="1">
                <a:solidFill>
                  <a:schemeClr val="bg1"/>
                </a:solidFill>
                <a:latin typeface="Arial" charset="0"/>
                <a:ea typeface="ＭＳ Ｐゴシック" pitchFamily="50" charset="-128"/>
              </a:defRPr>
            </a:lvl7pPr>
            <a:lvl8pPr marL="1371600" algn="l" rtl="0" fontAlgn="base">
              <a:spcBef>
                <a:spcPct val="0"/>
              </a:spcBef>
              <a:spcAft>
                <a:spcPct val="0"/>
              </a:spcAft>
              <a:defRPr kumimoji="1" sz="3200" b="1">
                <a:solidFill>
                  <a:schemeClr val="bg1"/>
                </a:solidFill>
                <a:latin typeface="Arial" charset="0"/>
                <a:ea typeface="ＭＳ Ｐゴシック" pitchFamily="50" charset="-128"/>
              </a:defRPr>
            </a:lvl8pPr>
            <a:lvl9pPr marL="1828800" algn="l" rtl="0" fontAlgn="base">
              <a:spcBef>
                <a:spcPct val="0"/>
              </a:spcBef>
              <a:spcAft>
                <a:spcPct val="0"/>
              </a:spcAft>
              <a:defRPr kumimoji="1" sz="3200" b="1">
                <a:solidFill>
                  <a:schemeClr val="bg1"/>
                </a:solidFill>
                <a:latin typeface="Arial" charset="0"/>
                <a:ea typeface="ＭＳ Ｐゴシック" pitchFamily="50" charset="-128"/>
              </a:defRPr>
            </a:lvl9pPr>
          </a:lstStyle>
          <a:p>
            <a:r>
              <a:rPr lang="ja-JP" altLang="en-US" sz="2400" dirty="0"/>
              <a:t>「地域の中のつながる場」</a:t>
            </a:r>
            <a:endParaRPr lang="ja-JP" altLang="en-US" sz="2400" kern="0" dirty="0"/>
          </a:p>
        </p:txBody>
      </p:sp>
      <p:sp>
        <p:nvSpPr>
          <p:cNvPr id="3" name="角丸四角形 2"/>
          <p:cNvSpPr/>
          <p:nvPr/>
        </p:nvSpPr>
        <p:spPr>
          <a:xfrm>
            <a:off x="107504" y="1515948"/>
            <a:ext cx="4435544" cy="349722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dirty="0"/>
          </a:p>
        </p:txBody>
      </p:sp>
      <p:sp>
        <p:nvSpPr>
          <p:cNvPr id="9" name="角丸四角形 8"/>
          <p:cNvSpPr/>
          <p:nvPr/>
        </p:nvSpPr>
        <p:spPr>
          <a:xfrm>
            <a:off x="4626006" y="1515948"/>
            <a:ext cx="4374486" cy="349722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角丸四角形 11"/>
          <p:cNvSpPr/>
          <p:nvPr/>
        </p:nvSpPr>
        <p:spPr>
          <a:xfrm>
            <a:off x="4716071" y="1083175"/>
            <a:ext cx="4282388" cy="761649"/>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r>
              <a:rPr lang="ja-JP" altLang="en-US" sz="1350" b="1" dirty="0">
                <a:solidFill>
                  <a:srgbClr val="FF0000"/>
                </a:solidFill>
              </a:rPr>
              <a:t>子</a:t>
            </a:r>
            <a:r>
              <a:rPr lang="ja-JP" altLang="en-US" sz="1350" b="1" dirty="0" smtClean="0">
                <a:solidFill>
                  <a:srgbClr val="FF0000"/>
                </a:solidFill>
              </a:rPr>
              <a:t>どもの学習・生活支援事業</a:t>
            </a:r>
            <a:endParaRPr lang="en-US" altLang="ja-JP" sz="1350" b="1" dirty="0" smtClean="0">
              <a:solidFill>
                <a:srgbClr val="FF0000"/>
              </a:solidFill>
            </a:endParaRPr>
          </a:p>
          <a:p>
            <a:r>
              <a:rPr lang="ja-JP" altLang="en-US" sz="900" dirty="0" smtClean="0">
                <a:solidFill>
                  <a:schemeClr val="tx1"/>
                </a:solidFill>
              </a:rPr>
              <a:t>社協</a:t>
            </a:r>
            <a:r>
              <a:rPr lang="ja-JP" altLang="en-US" sz="900" dirty="0">
                <a:solidFill>
                  <a:schemeClr val="tx1"/>
                </a:solidFill>
              </a:rPr>
              <a:t>の地域ネットワークを活かし、令和元年度までに市内</a:t>
            </a:r>
            <a:r>
              <a:rPr lang="en-US" altLang="ja-JP" sz="900" dirty="0">
                <a:solidFill>
                  <a:schemeClr val="tx1"/>
                </a:solidFill>
              </a:rPr>
              <a:t>7</a:t>
            </a:r>
            <a:r>
              <a:rPr lang="ja-JP" altLang="en-US" sz="900" dirty="0">
                <a:solidFill>
                  <a:schemeClr val="tx1"/>
                </a:solidFill>
              </a:rPr>
              <a:t>か所で</a:t>
            </a:r>
          </a:p>
          <a:p>
            <a:r>
              <a:rPr lang="ja-JP" altLang="en-US" sz="900" dirty="0">
                <a:solidFill>
                  <a:schemeClr val="tx1"/>
                </a:solidFill>
              </a:rPr>
              <a:t>活動開始。</a:t>
            </a:r>
          </a:p>
          <a:p>
            <a:r>
              <a:rPr lang="ja-JP" altLang="en-US" sz="900" dirty="0" smtClean="0">
                <a:solidFill>
                  <a:schemeClr val="tx1"/>
                </a:solidFill>
              </a:rPr>
              <a:t>庁内</a:t>
            </a:r>
            <a:r>
              <a:rPr lang="ja-JP" altLang="en-US" sz="900" dirty="0">
                <a:solidFill>
                  <a:schemeClr val="tx1"/>
                </a:solidFill>
              </a:rPr>
              <a:t>関係部署・学校</a:t>
            </a:r>
            <a:r>
              <a:rPr lang="ja-JP" altLang="en-US" sz="900" dirty="0" smtClean="0">
                <a:solidFill>
                  <a:schemeClr val="tx1"/>
                </a:solidFill>
              </a:rPr>
              <a:t>、既存</a:t>
            </a:r>
            <a:r>
              <a:rPr lang="ja-JP" altLang="en-US" sz="900" dirty="0">
                <a:solidFill>
                  <a:schemeClr val="tx1"/>
                </a:solidFill>
              </a:rPr>
              <a:t>の学習支援団体等と</a:t>
            </a:r>
            <a:r>
              <a:rPr lang="ja-JP" altLang="en-US" sz="900" dirty="0" smtClean="0">
                <a:solidFill>
                  <a:schemeClr val="tx1"/>
                </a:solidFill>
              </a:rPr>
              <a:t>の連携</a:t>
            </a:r>
            <a:r>
              <a:rPr lang="ja-JP" altLang="en-US" sz="900" dirty="0">
                <a:solidFill>
                  <a:schemeClr val="tx1"/>
                </a:solidFill>
              </a:rPr>
              <a:t>を進めている。</a:t>
            </a:r>
          </a:p>
        </p:txBody>
      </p:sp>
      <p:pic>
        <p:nvPicPr>
          <p:cNvPr id="14" name="図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5270" y="2941916"/>
            <a:ext cx="1629890" cy="1222418"/>
          </a:xfrm>
          <a:prstGeom prst="rect">
            <a:avLst/>
          </a:prstGeom>
          <a:ln>
            <a:solidFill>
              <a:schemeClr val="tx1"/>
            </a:solidFill>
          </a:ln>
        </p:spPr>
      </p:pic>
      <p:sp>
        <p:nvSpPr>
          <p:cNvPr id="16" name="角丸四角形 15"/>
          <p:cNvSpPr/>
          <p:nvPr/>
        </p:nvSpPr>
        <p:spPr>
          <a:xfrm>
            <a:off x="179512" y="1083174"/>
            <a:ext cx="4282388" cy="1556840"/>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r>
              <a:rPr lang="ja-JP" altLang="en-US" sz="1350" b="1" dirty="0">
                <a:solidFill>
                  <a:srgbClr val="FF0000"/>
                </a:solidFill>
              </a:rPr>
              <a:t>ＮＰＯ法人ワンエイド（座間市）との連携</a:t>
            </a:r>
            <a:endParaRPr lang="en-US" altLang="ja-JP" sz="1350" b="1" dirty="0">
              <a:solidFill>
                <a:srgbClr val="FF0000"/>
              </a:solidFill>
            </a:endParaRPr>
          </a:p>
          <a:p>
            <a:r>
              <a:rPr lang="ja-JP" altLang="en-US" sz="900" dirty="0">
                <a:solidFill>
                  <a:schemeClr val="tx1"/>
                </a:solidFill>
              </a:rPr>
              <a:t>座間市ではフードバンク活動を行う</a:t>
            </a:r>
            <a:r>
              <a:rPr lang="ja-JP" altLang="en-US" sz="900" dirty="0" smtClean="0">
                <a:solidFill>
                  <a:schemeClr val="tx1"/>
                </a:solidFill>
              </a:rPr>
              <a:t>ＮＰＯ法人ワンエイド</a:t>
            </a:r>
            <a:r>
              <a:rPr lang="ja-JP" altLang="en-US" sz="900" dirty="0">
                <a:solidFill>
                  <a:schemeClr val="tx1"/>
                </a:solidFill>
              </a:rPr>
              <a:t>と連携し食糧支援を実施。</a:t>
            </a:r>
            <a:endParaRPr lang="en-US" altLang="ja-JP" sz="900" dirty="0">
              <a:solidFill>
                <a:schemeClr val="tx1"/>
              </a:solidFill>
            </a:endParaRPr>
          </a:p>
          <a:p>
            <a:r>
              <a:rPr lang="ja-JP" altLang="en-US" sz="900" dirty="0">
                <a:solidFill>
                  <a:schemeClr val="tx1"/>
                </a:solidFill>
              </a:rPr>
              <a:t>これまでもフードドライブの実施などフードバンク活動を応援してきた。</a:t>
            </a:r>
            <a:endParaRPr lang="en-US" altLang="ja-JP" sz="900" dirty="0">
              <a:solidFill>
                <a:schemeClr val="tx1"/>
              </a:solidFill>
            </a:endParaRPr>
          </a:p>
          <a:p>
            <a:r>
              <a:rPr lang="ja-JP" altLang="en-US" sz="900" dirty="0">
                <a:solidFill>
                  <a:schemeClr val="tx1"/>
                </a:solidFill>
              </a:rPr>
              <a:t>コロナ禍においてフードバンク利用者が急増する中、フードバンクにはつながるが、</a:t>
            </a:r>
            <a:endParaRPr lang="en-US" altLang="ja-JP" sz="900" dirty="0">
              <a:solidFill>
                <a:schemeClr val="tx1"/>
              </a:solidFill>
            </a:endParaRPr>
          </a:p>
          <a:p>
            <a:r>
              <a:rPr lang="ja-JP" altLang="en-US" sz="900" dirty="0">
                <a:solidFill>
                  <a:schemeClr val="tx1"/>
                </a:solidFill>
              </a:rPr>
              <a:t>相談支援につながらない住民が少なからず存在することが判明。</a:t>
            </a:r>
            <a:endParaRPr lang="en-US" altLang="ja-JP" sz="900" dirty="0">
              <a:solidFill>
                <a:schemeClr val="tx1"/>
              </a:solidFill>
            </a:endParaRPr>
          </a:p>
          <a:p>
            <a:r>
              <a:rPr lang="ja-JP" altLang="en-US" sz="1050" dirty="0">
                <a:solidFill>
                  <a:schemeClr val="tx1"/>
                </a:solidFill>
              </a:rPr>
              <a:t>　</a:t>
            </a:r>
            <a:r>
              <a:rPr lang="ja-JP" altLang="en-US" sz="1050" b="1" u="sng" dirty="0">
                <a:solidFill>
                  <a:srgbClr val="FF0000"/>
                </a:solidFill>
              </a:rPr>
              <a:t>⇒公的相談へのハードルを感じる方の存在が顕在化</a:t>
            </a:r>
            <a:endParaRPr lang="en-US" altLang="ja-JP" sz="1050" b="1" u="sng" dirty="0">
              <a:solidFill>
                <a:srgbClr val="FF0000"/>
              </a:solidFill>
            </a:endParaRPr>
          </a:p>
          <a:p>
            <a:r>
              <a:rPr lang="ja-JP" altLang="en-US" sz="1050" dirty="0">
                <a:solidFill>
                  <a:schemeClr val="tx1"/>
                </a:solidFill>
              </a:rPr>
              <a:t>　</a:t>
            </a:r>
            <a:r>
              <a:rPr lang="ja-JP" altLang="en-US" sz="900" dirty="0">
                <a:solidFill>
                  <a:schemeClr val="tx1"/>
                </a:solidFill>
              </a:rPr>
              <a:t>・フードバンクでは、食の支援を介した「人と人のつながり」が生まれている。</a:t>
            </a:r>
            <a:endParaRPr lang="en-US" altLang="ja-JP" sz="900" dirty="0">
              <a:solidFill>
                <a:schemeClr val="tx1"/>
              </a:solidFill>
            </a:endParaRPr>
          </a:p>
          <a:p>
            <a:r>
              <a:rPr lang="ja-JP" altLang="en-US" sz="900" dirty="0">
                <a:solidFill>
                  <a:schemeClr val="tx1"/>
                </a:solidFill>
              </a:rPr>
              <a:t>　　</a:t>
            </a:r>
            <a:endParaRPr lang="en-US" altLang="ja-JP" sz="900" dirty="0">
              <a:solidFill>
                <a:schemeClr val="tx1"/>
              </a:solidFill>
            </a:endParaRPr>
          </a:p>
          <a:p>
            <a:r>
              <a:rPr lang="ja-JP" altLang="en-US" sz="900" dirty="0">
                <a:solidFill>
                  <a:schemeClr val="tx1"/>
                </a:solidFill>
              </a:rPr>
              <a:t>　　</a:t>
            </a:r>
            <a:endParaRPr lang="ja-JP" altLang="ja-JP" sz="900" dirty="0">
              <a:solidFill>
                <a:schemeClr val="tx1"/>
              </a:solidFill>
            </a:endParaRPr>
          </a:p>
          <a:p>
            <a:endParaRPr lang="en-US" altLang="ja-JP" sz="1350" b="1" dirty="0">
              <a:solidFill>
                <a:srgbClr val="00B0F0"/>
              </a:solidFill>
            </a:endParaRPr>
          </a:p>
        </p:txBody>
      </p:sp>
      <p:pic>
        <p:nvPicPr>
          <p:cNvPr id="17" name="図 16"/>
          <p:cNvPicPr>
            <a:picLocks noChangeAspect="1"/>
          </p:cNvPicPr>
          <p:nvPr/>
        </p:nvPicPr>
        <p:blipFill rotWithShape="1">
          <a:blip r:embed="rId4"/>
          <a:srcRect l="12764" t="21158"/>
          <a:stretch/>
        </p:blipFill>
        <p:spPr>
          <a:xfrm>
            <a:off x="385503" y="3354316"/>
            <a:ext cx="2025635" cy="1405291"/>
          </a:xfrm>
          <a:prstGeom prst="rect">
            <a:avLst/>
          </a:prstGeom>
          <a:ln>
            <a:solidFill>
              <a:schemeClr val="tx1"/>
            </a:solidFill>
          </a:ln>
        </p:spPr>
      </p:pic>
      <p:sp>
        <p:nvSpPr>
          <p:cNvPr id="22" name="正方形/長方形 21"/>
          <p:cNvSpPr/>
          <p:nvPr/>
        </p:nvSpPr>
        <p:spPr>
          <a:xfrm>
            <a:off x="406838" y="3883460"/>
            <a:ext cx="433811" cy="3217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3" name="正方形/長方形 22"/>
          <p:cNvSpPr/>
          <p:nvPr/>
        </p:nvSpPr>
        <p:spPr>
          <a:xfrm>
            <a:off x="1074473" y="3429000"/>
            <a:ext cx="756084" cy="13359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テキスト ボックス 17"/>
          <p:cNvSpPr txBox="1"/>
          <p:nvPr/>
        </p:nvSpPr>
        <p:spPr>
          <a:xfrm>
            <a:off x="305370" y="3090206"/>
            <a:ext cx="2230482" cy="213585"/>
          </a:xfrm>
          <a:prstGeom prst="rect">
            <a:avLst/>
          </a:prstGeom>
          <a:noFill/>
        </p:spPr>
        <p:txBody>
          <a:bodyPr wrap="square" rtlCol="0">
            <a:spAutoFit/>
          </a:bodyPr>
          <a:lstStyle/>
          <a:p>
            <a:r>
              <a:rPr lang="ja-JP" altLang="en-US" sz="788" b="1" dirty="0">
                <a:solidFill>
                  <a:srgbClr val="FF0000"/>
                </a:solidFill>
              </a:rPr>
              <a:t>フードバンクが自立相談支援機関につなぐ場合</a:t>
            </a:r>
          </a:p>
        </p:txBody>
      </p:sp>
      <p:sp>
        <p:nvSpPr>
          <p:cNvPr id="25" name="正方形/長方形 24"/>
          <p:cNvSpPr/>
          <p:nvPr/>
        </p:nvSpPr>
        <p:spPr>
          <a:xfrm>
            <a:off x="1366605" y="3514159"/>
            <a:ext cx="108012" cy="257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右矢印 20"/>
          <p:cNvSpPr/>
          <p:nvPr/>
        </p:nvSpPr>
        <p:spPr>
          <a:xfrm flipH="1">
            <a:off x="1312599" y="3646281"/>
            <a:ext cx="216024" cy="1979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6" name="正方形/長方形 25"/>
          <p:cNvSpPr/>
          <p:nvPr/>
        </p:nvSpPr>
        <p:spPr>
          <a:xfrm>
            <a:off x="1223628" y="3903594"/>
            <a:ext cx="590214" cy="281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25" dirty="0">
                <a:solidFill>
                  <a:schemeClr val="tx1"/>
                </a:solidFill>
              </a:rPr>
              <a:t>つながりながら相談の促し</a:t>
            </a:r>
          </a:p>
        </p:txBody>
      </p:sp>
      <p:sp>
        <p:nvSpPr>
          <p:cNvPr id="20" name="曲折矢印 19"/>
          <p:cNvSpPr/>
          <p:nvPr/>
        </p:nvSpPr>
        <p:spPr>
          <a:xfrm rot="5400000" flipH="1">
            <a:off x="1492451" y="3854210"/>
            <a:ext cx="336263" cy="540060"/>
          </a:xfrm>
          <a:prstGeom prst="bentArrow">
            <a:avLst>
              <a:gd name="adj1" fmla="val 29480"/>
              <a:gd name="adj2" fmla="val 25000"/>
              <a:gd name="adj3" fmla="val 25000"/>
              <a:gd name="adj4" fmla="val 437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27" name="右矢印 26"/>
          <p:cNvSpPr/>
          <p:nvPr/>
        </p:nvSpPr>
        <p:spPr>
          <a:xfrm>
            <a:off x="550261" y="2304119"/>
            <a:ext cx="324036" cy="3240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8" name="テキスト ボックス 27"/>
          <p:cNvSpPr txBox="1"/>
          <p:nvPr/>
        </p:nvSpPr>
        <p:spPr>
          <a:xfrm>
            <a:off x="874297" y="2297549"/>
            <a:ext cx="3557103" cy="300082"/>
          </a:xfrm>
          <a:prstGeom prst="rect">
            <a:avLst/>
          </a:prstGeom>
          <a:noFill/>
        </p:spPr>
        <p:txBody>
          <a:bodyPr wrap="square" rtlCol="0">
            <a:spAutoFit/>
          </a:bodyPr>
          <a:lstStyle/>
          <a:p>
            <a:r>
              <a:rPr lang="ja-JP" altLang="en-US" sz="1350" b="1" dirty="0" smtClean="0">
                <a:solidFill>
                  <a:srgbClr val="00B050"/>
                </a:solidFill>
              </a:rPr>
              <a:t>コロナ禍：フードバンク</a:t>
            </a:r>
            <a:r>
              <a:rPr lang="ja-JP" altLang="en-US" sz="1350" b="1" dirty="0">
                <a:solidFill>
                  <a:srgbClr val="00B050"/>
                </a:solidFill>
              </a:rPr>
              <a:t>への相談補助員の配置</a:t>
            </a:r>
            <a:endParaRPr lang="en-US" altLang="ja-JP" sz="1350" b="1" dirty="0">
              <a:solidFill>
                <a:srgbClr val="00B050"/>
              </a:solidFill>
            </a:endParaRPr>
          </a:p>
        </p:txBody>
      </p:sp>
      <p:sp>
        <p:nvSpPr>
          <p:cNvPr id="29" name="正方形/長方形 28"/>
          <p:cNvSpPr/>
          <p:nvPr/>
        </p:nvSpPr>
        <p:spPr>
          <a:xfrm>
            <a:off x="1439653" y="4563126"/>
            <a:ext cx="142976" cy="10801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30" name="図 2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0392" y="4887738"/>
            <a:ext cx="1124275" cy="1234670"/>
          </a:xfrm>
          <a:prstGeom prst="rect">
            <a:avLst/>
          </a:prstGeom>
        </p:spPr>
      </p:pic>
      <p:sp>
        <p:nvSpPr>
          <p:cNvPr id="31" name="テキスト ボックス 30"/>
          <p:cNvSpPr txBox="1"/>
          <p:nvPr/>
        </p:nvSpPr>
        <p:spPr>
          <a:xfrm>
            <a:off x="2480516" y="4221235"/>
            <a:ext cx="1869824" cy="646331"/>
          </a:xfrm>
          <a:prstGeom prst="rect">
            <a:avLst/>
          </a:prstGeom>
          <a:noFill/>
        </p:spPr>
        <p:txBody>
          <a:bodyPr wrap="square" rtlCol="0">
            <a:spAutoFit/>
          </a:bodyPr>
          <a:lstStyle/>
          <a:p>
            <a:r>
              <a:rPr lang="ja-JP" altLang="en-US" sz="900" dirty="0"/>
              <a:t>ＮＰＯ法人ワンエイド</a:t>
            </a:r>
            <a:endParaRPr lang="en-US" altLang="ja-JP" sz="900" dirty="0"/>
          </a:p>
          <a:p>
            <a:r>
              <a:rPr lang="ja-JP" altLang="en-US" sz="900" dirty="0"/>
              <a:t>食と住まいを支援するＮＰＯ法人。</a:t>
            </a:r>
            <a:endParaRPr lang="en-US" altLang="ja-JP" sz="900" dirty="0"/>
          </a:p>
          <a:p>
            <a:r>
              <a:rPr lang="ja-JP" altLang="en-US" sz="900" dirty="0"/>
              <a:t>居住支援法人でも</a:t>
            </a:r>
            <a:r>
              <a:rPr lang="ja-JP" altLang="en-US" sz="900" dirty="0" smtClean="0"/>
              <a:t>あり、</a:t>
            </a:r>
            <a:endParaRPr lang="en-US" altLang="ja-JP" sz="900" dirty="0" smtClean="0"/>
          </a:p>
          <a:p>
            <a:r>
              <a:rPr lang="ja-JP" altLang="en-US" sz="900" dirty="0" smtClean="0"/>
              <a:t>不動産事業者とも連携。</a:t>
            </a:r>
            <a:endParaRPr lang="en-US" altLang="ja-JP" sz="900" dirty="0"/>
          </a:p>
        </p:txBody>
      </p:sp>
      <p:pic>
        <p:nvPicPr>
          <p:cNvPr id="33" name="コンテンツ プレースホルダー 3"/>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4868624" y="1889808"/>
            <a:ext cx="2095013" cy="2929015"/>
          </a:xfrm>
          <a:prstGeom prst="rect">
            <a:avLst/>
          </a:prstGeom>
          <a:ln>
            <a:solidFill>
              <a:schemeClr val="tx1"/>
            </a:solidFill>
          </a:ln>
        </p:spPr>
      </p:pic>
      <p:pic>
        <p:nvPicPr>
          <p:cNvPr id="34" name="図 3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2125" y="2484274"/>
            <a:ext cx="1897490" cy="1318055"/>
          </a:xfrm>
          <a:prstGeom prst="rect">
            <a:avLst/>
          </a:prstGeom>
          <a:ln>
            <a:solidFill>
              <a:schemeClr val="tx1"/>
            </a:solidFill>
          </a:ln>
        </p:spPr>
      </p:pic>
      <p:sp>
        <p:nvSpPr>
          <p:cNvPr id="4" name="テキスト ボックス 3"/>
          <p:cNvSpPr txBox="1"/>
          <p:nvPr/>
        </p:nvSpPr>
        <p:spPr>
          <a:xfrm>
            <a:off x="171734" y="5288751"/>
            <a:ext cx="6048672" cy="1200329"/>
          </a:xfrm>
          <a:prstGeom prst="rect">
            <a:avLst/>
          </a:prstGeom>
          <a:noFill/>
        </p:spPr>
        <p:txBody>
          <a:bodyPr wrap="square" rtlCol="0">
            <a:spAutoFit/>
          </a:bodyPr>
          <a:lstStyle/>
          <a:p>
            <a:r>
              <a:rPr lang="ja-JP" altLang="en-US" sz="1200" b="1" dirty="0"/>
              <a:t>生活困窮者自立</a:t>
            </a:r>
            <a:r>
              <a:rPr lang="ja-JP" altLang="en-US" sz="1200" b="1" dirty="0" smtClean="0"/>
              <a:t>支援法</a:t>
            </a:r>
            <a:endParaRPr lang="en-US" altLang="ja-JP" sz="1200" b="1" dirty="0" smtClean="0"/>
          </a:p>
          <a:p>
            <a:r>
              <a:rPr lang="ja-JP" altLang="en-US" sz="1200" b="1" dirty="0" smtClean="0"/>
              <a:t>（</a:t>
            </a:r>
            <a:r>
              <a:rPr lang="ja-JP" altLang="en-US" sz="1200" b="1" dirty="0"/>
              <a:t>市及び福祉事務所を設置する町村等の</a:t>
            </a:r>
            <a:r>
              <a:rPr lang="ja-JP" altLang="en-US" sz="1200" b="1" dirty="0" smtClean="0"/>
              <a:t>責務）</a:t>
            </a:r>
            <a:endParaRPr lang="en-US" altLang="ja-JP" sz="1200" b="1" dirty="0" smtClean="0"/>
          </a:p>
          <a:p>
            <a:r>
              <a:rPr lang="ja-JP" altLang="en-US" sz="1200" dirty="0" smtClean="0"/>
              <a:t>第四条</a:t>
            </a:r>
            <a:r>
              <a:rPr lang="ja-JP" altLang="en-US" sz="1200" dirty="0"/>
              <a:t>　市（特別区を含む。）及び福祉事務所（社会福祉法（昭和二十六年法律第四十五号）に規定する福祉に関する事務所をいう。以下同じ。）を設置する町村（以下「市等」という。）は、この法律の実施に関し、関係機関との緊密な連携を図りつつ、適切に生活困窮者自立相談支援事業及び生活困窮者住居確保給付金の支給を行う責務を有する。</a:t>
            </a:r>
            <a:endParaRPr kumimoji="1" lang="ja-JP" altLang="en-US" sz="1200" dirty="0"/>
          </a:p>
        </p:txBody>
      </p:sp>
      <p:sp>
        <p:nvSpPr>
          <p:cNvPr id="35" name="テキスト ボックス 34"/>
          <p:cNvSpPr txBox="1"/>
          <p:nvPr/>
        </p:nvSpPr>
        <p:spPr>
          <a:xfrm>
            <a:off x="8388424" y="188914"/>
            <a:ext cx="461665" cy="415180"/>
          </a:xfrm>
          <a:prstGeom prst="rect">
            <a:avLst/>
          </a:prstGeom>
          <a:noFill/>
        </p:spPr>
        <p:txBody>
          <a:bodyPr vert="eaVert" wrap="square" rtlCol="0">
            <a:spAutoFit/>
          </a:bodyPr>
          <a:lstStyle/>
          <a:p>
            <a:r>
              <a:rPr lang="en-US" altLang="ja-JP" dirty="0"/>
              <a:t>18</a:t>
            </a:r>
            <a:endParaRPr kumimoji="1" lang="ja-JP" altLang="en-US" dirty="0"/>
          </a:p>
        </p:txBody>
      </p:sp>
      <p:sp>
        <p:nvSpPr>
          <p:cNvPr id="8" name="角丸四角形吹き出し 7"/>
          <p:cNvSpPr/>
          <p:nvPr/>
        </p:nvSpPr>
        <p:spPr>
          <a:xfrm>
            <a:off x="6121158" y="5458273"/>
            <a:ext cx="2094650" cy="1208420"/>
          </a:xfrm>
          <a:prstGeom prst="wedgeRoundRectCallout">
            <a:avLst>
              <a:gd name="adj1" fmla="val 55165"/>
              <a:gd name="adj2" fmla="val -329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「アウトリーチ」は</a:t>
            </a:r>
            <a:endParaRPr kumimoji="1" lang="en-US" altLang="ja-JP" dirty="0" smtClean="0">
              <a:solidFill>
                <a:schemeClr val="tx1"/>
              </a:solidFill>
            </a:endParaRPr>
          </a:p>
          <a:p>
            <a:r>
              <a:rPr lang="ja-JP" altLang="en-US" dirty="0" smtClean="0">
                <a:solidFill>
                  <a:schemeClr val="tx1"/>
                </a:solidFill>
              </a:rPr>
              <a:t>“自治体の責務”と</a:t>
            </a:r>
            <a:endParaRPr lang="en-US" altLang="ja-JP" dirty="0" smtClean="0">
              <a:solidFill>
                <a:schemeClr val="tx1"/>
              </a:solidFill>
            </a:endParaRPr>
          </a:p>
          <a:p>
            <a:r>
              <a:rPr lang="ja-JP" altLang="en-US" dirty="0" smtClean="0">
                <a:solidFill>
                  <a:schemeClr val="tx1"/>
                </a:solidFill>
              </a:rPr>
              <a:t>考えられるのでは</a:t>
            </a:r>
            <a:endParaRPr lang="en-US" altLang="ja-JP" dirty="0" smtClean="0">
              <a:solidFill>
                <a:schemeClr val="tx1"/>
              </a:solidFill>
            </a:endParaRPr>
          </a:p>
          <a:p>
            <a:r>
              <a:rPr lang="ja-JP" altLang="en-US" dirty="0" smtClean="0">
                <a:solidFill>
                  <a:schemeClr val="tx1"/>
                </a:solidFill>
              </a:rPr>
              <a:t>ないでしょうか</a:t>
            </a:r>
            <a:endParaRPr lang="en-US" altLang="ja-JP" dirty="0" smtClean="0">
              <a:solidFill>
                <a:schemeClr val="tx1"/>
              </a:solidFill>
            </a:endParaRPr>
          </a:p>
        </p:txBody>
      </p:sp>
    </p:spTree>
    <p:extLst>
      <p:ext uri="{BB962C8B-B14F-4D97-AF65-F5344CB8AC3E}">
        <p14:creationId xmlns:p14="http://schemas.microsoft.com/office/powerpoint/2010/main" val="4079717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15516" y="2288247"/>
            <a:ext cx="8712968" cy="1788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lang="ja-JP" altLang="en-US" sz="2400" dirty="0" smtClean="0"/>
              <a:t>志村</a:t>
            </a:r>
            <a:r>
              <a:rPr lang="ja-JP" altLang="en-US" sz="2400" dirty="0"/>
              <a:t>恭介さん（仮名</a:t>
            </a:r>
            <a:r>
              <a:rPr lang="ja-JP" altLang="en-US" sz="2400" dirty="0" smtClean="0"/>
              <a:t>）</a:t>
            </a:r>
            <a:r>
              <a:rPr lang="en-US" altLang="ja-JP" sz="2400" dirty="0" smtClean="0"/>
              <a:t>50</a:t>
            </a:r>
            <a:r>
              <a:rPr lang="ja-JP" altLang="en-US" sz="2400" dirty="0" smtClean="0"/>
              <a:t>代</a:t>
            </a:r>
            <a:endParaRPr kumimoji="1" lang="ja-JP" altLang="en-US" sz="2400" dirty="0"/>
          </a:p>
        </p:txBody>
      </p:sp>
      <p:sp>
        <p:nvSpPr>
          <p:cNvPr id="3" name="コンテンツ プレースホルダー 2"/>
          <p:cNvSpPr>
            <a:spLocks noGrp="1"/>
          </p:cNvSpPr>
          <p:nvPr>
            <p:ph idx="1"/>
          </p:nvPr>
        </p:nvSpPr>
        <p:spPr>
          <a:xfrm>
            <a:off x="539552" y="1052737"/>
            <a:ext cx="8229600" cy="3672407"/>
          </a:xfrm>
        </p:spPr>
        <p:txBody>
          <a:bodyPr/>
          <a:lstStyle/>
          <a:p>
            <a:pPr marL="0" indent="0">
              <a:buNone/>
            </a:pPr>
            <a:r>
              <a:rPr lang="ja-JP" altLang="en-US" sz="2000" dirty="0"/>
              <a:t> </a:t>
            </a:r>
            <a:r>
              <a:rPr lang="ja-JP" altLang="en-US" sz="2000" dirty="0" smtClean="0"/>
              <a:t>   </a:t>
            </a:r>
            <a:r>
              <a:rPr lang="ja-JP" altLang="en-US" sz="1600" dirty="0" smtClean="0"/>
              <a:t>・東北地方の人口</a:t>
            </a:r>
            <a:r>
              <a:rPr lang="en-US" altLang="ja-JP" sz="1600" dirty="0" smtClean="0"/>
              <a:t>2</a:t>
            </a:r>
            <a:r>
              <a:rPr lang="ja-JP" altLang="en-US" sz="1600" dirty="0" smtClean="0"/>
              <a:t>万人ほどの小さな街で生まれ育った。</a:t>
            </a:r>
            <a:endParaRPr lang="en-US" altLang="ja-JP" sz="1600" dirty="0" smtClean="0"/>
          </a:p>
          <a:p>
            <a:pPr marL="0" indent="0">
              <a:buNone/>
            </a:pPr>
            <a:r>
              <a:rPr kumimoji="1" lang="ja-JP" altLang="en-US" sz="1600" dirty="0" smtClean="0"/>
              <a:t>　　・実家は商売を営み、父母・姉・兄・本人の</a:t>
            </a:r>
            <a:r>
              <a:rPr kumimoji="1" lang="en-US" altLang="ja-JP" sz="1600" dirty="0" smtClean="0"/>
              <a:t>5</a:t>
            </a:r>
            <a:r>
              <a:rPr kumimoji="1" lang="ja-JP" altLang="en-US" sz="1600" dirty="0" smtClean="0"/>
              <a:t>人で暮らしていた。</a:t>
            </a:r>
            <a:endParaRPr kumimoji="1" lang="en-US" altLang="ja-JP" sz="1600" dirty="0" smtClean="0"/>
          </a:p>
          <a:p>
            <a:pPr marL="0" indent="0">
              <a:buNone/>
            </a:pPr>
            <a:r>
              <a:rPr lang="ja-JP" altLang="en-US" sz="1600" dirty="0"/>
              <a:t>　</a:t>
            </a:r>
            <a:r>
              <a:rPr lang="ja-JP" altLang="en-US" sz="1600" dirty="0" smtClean="0"/>
              <a:t>　・高校卒業後、地元の中小企業に就職。</a:t>
            </a:r>
            <a:endParaRPr lang="en-US" altLang="ja-JP" sz="1600" dirty="0" smtClean="0"/>
          </a:p>
          <a:p>
            <a:pPr marL="0" indent="0">
              <a:buNone/>
            </a:pPr>
            <a:r>
              <a:rPr kumimoji="1" lang="ja-JP" altLang="en-US" sz="1600" dirty="0"/>
              <a:t>　</a:t>
            </a:r>
            <a:r>
              <a:rPr kumimoji="1" lang="ja-JP" altLang="en-US" sz="1600" dirty="0" smtClean="0"/>
              <a:t>　・</a:t>
            </a:r>
            <a:r>
              <a:rPr kumimoji="1" lang="en-US" altLang="ja-JP" sz="1600" dirty="0" smtClean="0"/>
              <a:t>20</a:t>
            </a:r>
            <a:r>
              <a:rPr kumimoji="1" lang="ja-JP" altLang="en-US" sz="1600" dirty="0" smtClean="0"/>
              <a:t>代で結婚、２児をもうけ、</a:t>
            </a:r>
            <a:r>
              <a:rPr kumimoji="1" lang="en-US" altLang="ja-JP" sz="1600" dirty="0" smtClean="0"/>
              <a:t>20</a:t>
            </a:r>
            <a:r>
              <a:rPr kumimoji="1" lang="ja-JP" altLang="en-US" sz="1600" dirty="0" smtClean="0"/>
              <a:t>年前にマイホームを購入。</a:t>
            </a:r>
            <a:endParaRPr lang="en-US" altLang="ja-JP" sz="1600" dirty="0"/>
          </a:p>
          <a:p>
            <a:pPr marL="0" indent="0">
              <a:buNone/>
            </a:pPr>
            <a:r>
              <a:rPr lang="ja-JP" altLang="en-US" sz="1600" dirty="0" smtClean="0">
                <a:solidFill>
                  <a:srgbClr val="FF0000"/>
                </a:solidFill>
              </a:rPr>
              <a:t>◎収入に対して住宅ローンが大きく、カードローンを利用したことから</a:t>
            </a:r>
            <a:endParaRPr lang="en-US" altLang="ja-JP" sz="1600" dirty="0" smtClean="0">
              <a:solidFill>
                <a:srgbClr val="FF0000"/>
              </a:solidFill>
            </a:endParaRPr>
          </a:p>
          <a:p>
            <a:pPr marL="0" indent="0">
              <a:buNone/>
            </a:pPr>
            <a:r>
              <a:rPr lang="ja-JP" altLang="en-US" sz="1600" dirty="0" smtClean="0">
                <a:solidFill>
                  <a:srgbClr val="FF0000"/>
                </a:solidFill>
              </a:rPr>
              <a:t>　 債務が大きくなり自転車操業状態へ➡借金総額が２</a:t>
            </a:r>
            <a:r>
              <a:rPr lang="en-US" altLang="ja-JP" sz="1600" dirty="0" smtClean="0">
                <a:solidFill>
                  <a:srgbClr val="FF0000"/>
                </a:solidFill>
              </a:rPr>
              <a:t>,</a:t>
            </a:r>
            <a:r>
              <a:rPr lang="ja-JP" altLang="en-US" sz="1600" dirty="0" smtClean="0">
                <a:solidFill>
                  <a:srgbClr val="FF0000"/>
                </a:solidFill>
              </a:rPr>
              <a:t>０００万円超</a:t>
            </a:r>
            <a:endParaRPr lang="en-US" altLang="ja-JP" sz="1600" dirty="0" smtClean="0">
              <a:solidFill>
                <a:srgbClr val="FF0000"/>
              </a:solidFill>
            </a:endParaRPr>
          </a:p>
          <a:p>
            <a:pPr marL="0" indent="0">
              <a:buNone/>
            </a:pPr>
            <a:r>
              <a:rPr lang="ja-JP" altLang="en-US" sz="1600" dirty="0" smtClean="0">
                <a:solidFill>
                  <a:srgbClr val="FF0000"/>
                </a:solidFill>
              </a:rPr>
              <a:t>◎妻と離婚、親権は妻へ</a:t>
            </a:r>
            <a:endParaRPr lang="en-US" altLang="ja-JP" sz="1600" dirty="0" smtClean="0">
              <a:solidFill>
                <a:srgbClr val="FF0000"/>
              </a:solidFill>
            </a:endParaRPr>
          </a:p>
          <a:p>
            <a:pPr marL="0" indent="0">
              <a:buNone/>
            </a:pPr>
            <a:r>
              <a:rPr lang="ja-JP" altLang="en-US" sz="1600" dirty="0" smtClean="0">
                <a:solidFill>
                  <a:srgbClr val="FF0000"/>
                </a:solidFill>
              </a:rPr>
              <a:t>◎退職金で借金を返済しようと考え、</a:t>
            </a:r>
            <a:r>
              <a:rPr lang="en-US" altLang="ja-JP" sz="1600" dirty="0" smtClean="0">
                <a:solidFill>
                  <a:srgbClr val="FF0000"/>
                </a:solidFill>
              </a:rPr>
              <a:t>27</a:t>
            </a:r>
            <a:r>
              <a:rPr lang="ja-JP" altLang="en-US" sz="1600" dirty="0" smtClean="0">
                <a:solidFill>
                  <a:srgbClr val="FF0000"/>
                </a:solidFill>
              </a:rPr>
              <a:t>年間勤務した会社を退職</a:t>
            </a:r>
            <a:endParaRPr lang="en-US" altLang="ja-JP" sz="1600" dirty="0" smtClean="0">
              <a:solidFill>
                <a:srgbClr val="FF0000"/>
              </a:solidFill>
            </a:endParaRPr>
          </a:p>
          <a:p>
            <a:pPr marL="0" indent="0">
              <a:buNone/>
            </a:pPr>
            <a:r>
              <a:rPr lang="ja-JP" altLang="en-US" sz="1600" dirty="0" smtClean="0">
                <a:solidFill>
                  <a:srgbClr val="FF0000"/>
                </a:solidFill>
              </a:rPr>
              <a:t>◎再就職した飲食店のバイトになじめず、何もかも嫌になり軽バンで出奔。</a:t>
            </a:r>
            <a:endParaRPr lang="en-US" altLang="ja-JP" sz="1600" dirty="0" smtClean="0">
              <a:solidFill>
                <a:srgbClr val="FF0000"/>
              </a:solidFill>
            </a:endParaRPr>
          </a:p>
          <a:p>
            <a:pPr marL="0" indent="0">
              <a:buNone/>
            </a:pPr>
            <a:r>
              <a:rPr lang="ja-JP" altLang="en-US" sz="1600" dirty="0">
                <a:solidFill>
                  <a:srgbClr val="FF0000"/>
                </a:solidFill>
              </a:rPr>
              <a:t>　➡</a:t>
            </a:r>
            <a:r>
              <a:rPr lang="ja-JP" altLang="en-US" sz="1600" dirty="0" smtClean="0">
                <a:solidFill>
                  <a:srgbClr val="FF0000"/>
                </a:solidFill>
              </a:rPr>
              <a:t>「最終的に東京でホームレスになり、最後は路上で野垂れ死ぬ」</a:t>
            </a:r>
            <a:endParaRPr lang="en-US" altLang="ja-JP" sz="1600" dirty="0" smtClean="0">
              <a:solidFill>
                <a:srgbClr val="FF0000"/>
              </a:solidFill>
            </a:endParaRPr>
          </a:p>
        </p:txBody>
      </p:sp>
      <p:sp>
        <p:nvSpPr>
          <p:cNvPr id="5" name="下矢印 4"/>
          <p:cNvSpPr/>
          <p:nvPr/>
        </p:nvSpPr>
        <p:spPr>
          <a:xfrm rot="16200000">
            <a:off x="121053" y="4406085"/>
            <a:ext cx="1525536" cy="100720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 name="角丸四角形 5"/>
          <p:cNvSpPr/>
          <p:nvPr/>
        </p:nvSpPr>
        <p:spPr>
          <a:xfrm>
            <a:off x="1431994" y="4119761"/>
            <a:ext cx="7416824" cy="16111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dirty="0" smtClean="0">
                <a:solidFill>
                  <a:srgbClr val="FF0000"/>
                </a:solidFill>
              </a:rPr>
              <a:t>★たどりついた</a:t>
            </a:r>
            <a:r>
              <a:rPr kumimoji="1" lang="ja-JP" altLang="en-US" sz="1600" u="sng" dirty="0" smtClean="0">
                <a:solidFill>
                  <a:srgbClr val="FF0000"/>
                </a:solidFill>
              </a:rPr>
              <a:t>市内不動産店（ワンエイド連携先）</a:t>
            </a:r>
            <a:r>
              <a:rPr kumimoji="1" lang="ja-JP" altLang="en-US" sz="1600" dirty="0" smtClean="0">
                <a:solidFill>
                  <a:srgbClr val="FF0000"/>
                </a:solidFill>
              </a:rPr>
              <a:t>から</a:t>
            </a:r>
            <a:r>
              <a:rPr kumimoji="1" lang="ja-JP" altLang="en-US" sz="1600" u="sng" dirty="0" smtClean="0">
                <a:solidFill>
                  <a:srgbClr val="FF0000"/>
                </a:solidFill>
              </a:rPr>
              <a:t>自立相談支援事業</a:t>
            </a:r>
            <a:r>
              <a:rPr kumimoji="1" lang="ja-JP" altLang="en-US" sz="1600" dirty="0" smtClean="0">
                <a:solidFill>
                  <a:srgbClr val="FF0000"/>
                </a:solidFill>
              </a:rPr>
              <a:t>に</a:t>
            </a:r>
            <a:endParaRPr kumimoji="1" lang="en-US" altLang="ja-JP" sz="1600" dirty="0" smtClean="0">
              <a:solidFill>
                <a:srgbClr val="FF0000"/>
              </a:solidFill>
            </a:endParaRPr>
          </a:p>
          <a:p>
            <a:r>
              <a:rPr lang="ja-JP" altLang="en-US" sz="1600" dirty="0">
                <a:solidFill>
                  <a:srgbClr val="FF0000"/>
                </a:solidFill>
              </a:rPr>
              <a:t>　</a:t>
            </a:r>
            <a:r>
              <a:rPr kumimoji="1" lang="ja-JP" altLang="en-US" sz="1600" dirty="0" smtClean="0">
                <a:solidFill>
                  <a:srgbClr val="FF0000"/>
                </a:solidFill>
              </a:rPr>
              <a:t>つながる。</a:t>
            </a:r>
            <a:endParaRPr kumimoji="1" lang="en-US" altLang="ja-JP" sz="1600" dirty="0" smtClean="0">
              <a:solidFill>
                <a:srgbClr val="FF0000"/>
              </a:solidFill>
            </a:endParaRPr>
          </a:p>
          <a:p>
            <a:r>
              <a:rPr lang="ja-JP" altLang="en-US" sz="1600" dirty="0" smtClean="0">
                <a:solidFill>
                  <a:srgbClr val="FF0000"/>
                </a:solidFill>
              </a:rPr>
              <a:t>★</a:t>
            </a:r>
            <a:r>
              <a:rPr lang="ja-JP" altLang="en-US" sz="1600" u="sng" dirty="0" smtClean="0">
                <a:solidFill>
                  <a:srgbClr val="FF0000"/>
                </a:solidFill>
              </a:rPr>
              <a:t>就労支援</a:t>
            </a:r>
            <a:r>
              <a:rPr lang="ja-JP" altLang="en-US" sz="1600" dirty="0" smtClean="0">
                <a:solidFill>
                  <a:srgbClr val="FF0000"/>
                </a:solidFill>
              </a:rPr>
              <a:t>によりアパート付き</a:t>
            </a:r>
            <a:r>
              <a:rPr lang="en-US" altLang="ja-JP" sz="1600" dirty="0" smtClean="0">
                <a:solidFill>
                  <a:srgbClr val="FF0000"/>
                </a:solidFill>
              </a:rPr>
              <a:t>(</a:t>
            </a:r>
            <a:r>
              <a:rPr lang="ja-JP" altLang="en-US" sz="1600" dirty="0" smtClean="0">
                <a:solidFill>
                  <a:srgbClr val="FF0000"/>
                </a:solidFill>
              </a:rPr>
              <a:t>寮）の仕事（派遣）が見つかり就職。</a:t>
            </a:r>
            <a:endParaRPr lang="en-US" altLang="ja-JP" sz="1600" dirty="0" smtClean="0">
              <a:solidFill>
                <a:srgbClr val="FF0000"/>
              </a:solidFill>
            </a:endParaRPr>
          </a:p>
          <a:p>
            <a:r>
              <a:rPr lang="ja-JP" altLang="en-US" sz="1600" dirty="0" smtClean="0">
                <a:solidFill>
                  <a:srgbClr val="FF0000"/>
                </a:solidFill>
              </a:rPr>
              <a:t>★</a:t>
            </a:r>
            <a:r>
              <a:rPr lang="ja-JP" altLang="en-US" sz="1600" u="sng" dirty="0" smtClean="0">
                <a:solidFill>
                  <a:srgbClr val="FF0000"/>
                </a:solidFill>
              </a:rPr>
              <a:t>家計改善支援事業</a:t>
            </a:r>
            <a:r>
              <a:rPr lang="ja-JP" altLang="en-US" sz="1600" dirty="0" smtClean="0">
                <a:solidFill>
                  <a:srgbClr val="FF0000"/>
                </a:solidFill>
              </a:rPr>
              <a:t>（座間市社協）により債務整理、 </a:t>
            </a:r>
            <a:endParaRPr lang="en-US" altLang="ja-JP" sz="1600" dirty="0" smtClean="0">
              <a:solidFill>
                <a:srgbClr val="FF0000"/>
              </a:solidFill>
            </a:endParaRPr>
          </a:p>
          <a:p>
            <a:r>
              <a:rPr lang="ja-JP" altLang="en-US" sz="1600" dirty="0">
                <a:solidFill>
                  <a:srgbClr val="FF0000"/>
                </a:solidFill>
              </a:rPr>
              <a:t>　 </a:t>
            </a:r>
            <a:r>
              <a:rPr lang="ja-JP" altLang="en-US" sz="1600" dirty="0" smtClean="0">
                <a:solidFill>
                  <a:srgbClr val="FF0000"/>
                </a:solidFill>
              </a:rPr>
              <a:t>自分でアパートを借りるための入居費の貯蓄などを支援。</a:t>
            </a:r>
            <a:endParaRPr lang="en-US" altLang="ja-JP" sz="1600" dirty="0" smtClean="0">
              <a:solidFill>
                <a:srgbClr val="FF0000"/>
              </a:solidFill>
            </a:endParaRPr>
          </a:p>
          <a:p>
            <a:r>
              <a:rPr lang="ja-JP" altLang="en-US" sz="1600" dirty="0" smtClean="0">
                <a:solidFill>
                  <a:srgbClr val="FF0000"/>
                </a:solidFill>
              </a:rPr>
              <a:t>★</a:t>
            </a:r>
            <a:r>
              <a:rPr lang="ja-JP" altLang="en-US" sz="1600" u="sng" dirty="0" smtClean="0">
                <a:solidFill>
                  <a:srgbClr val="FF0000"/>
                </a:solidFill>
              </a:rPr>
              <a:t>地域居住支援事業</a:t>
            </a:r>
            <a:r>
              <a:rPr lang="ja-JP" altLang="en-US" sz="1600" dirty="0" smtClean="0">
                <a:solidFill>
                  <a:srgbClr val="FF0000"/>
                </a:solidFill>
              </a:rPr>
              <a:t>によりアパートに入居。</a:t>
            </a:r>
            <a:endParaRPr lang="en-US" altLang="ja-JP" sz="1600" dirty="0" smtClean="0">
              <a:solidFill>
                <a:srgbClr val="FF0000"/>
              </a:solidFill>
            </a:endParaRPr>
          </a:p>
          <a:p>
            <a:r>
              <a:rPr lang="en-US" altLang="ja-JP" dirty="0" smtClean="0">
                <a:solidFill>
                  <a:srgbClr val="FF0000"/>
                </a:solidFill>
              </a:rPr>
              <a:t> </a:t>
            </a:r>
          </a:p>
        </p:txBody>
      </p:sp>
      <p:sp>
        <p:nvSpPr>
          <p:cNvPr id="8" name="角丸四角形 7"/>
          <p:cNvSpPr/>
          <p:nvPr/>
        </p:nvSpPr>
        <p:spPr>
          <a:xfrm>
            <a:off x="683568" y="5874938"/>
            <a:ext cx="8085584" cy="938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rgbClr val="FF0000"/>
                </a:solidFill>
              </a:rPr>
              <a:t>◎</a:t>
            </a:r>
            <a:r>
              <a:rPr kumimoji="1" lang="ja-JP" altLang="en-US" sz="1600" dirty="0" err="1" smtClean="0">
                <a:solidFill>
                  <a:srgbClr val="FF0000"/>
                </a:solidFill>
              </a:rPr>
              <a:t>障がい</a:t>
            </a:r>
            <a:r>
              <a:rPr kumimoji="1" lang="ja-JP" altLang="en-US" sz="1600" dirty="0" smtClean="0">
                <a:solidFill>
                  <a:srgbClr val="FF0000"/>
                </a:solidFill>
              </a:rPr>
              <a:t>者支援施設の正社員として就職。</a:t>
            </a:r>
            <a:endParaRPr kumimoji="1" lang="en-US" altLang="ja-JP" sz="1600" dirty="0" smtClean="0">
              <a:solidFill>
                <a:srgbClr val="FF0000"/>
              </a:solidFill>
            </a:endParaRPr>
          </a:p>
          <a:p>
            <a:r>
              <a:rPr lang="ja-JP" altLang="en-US" sz="1600" dirty="0" smtClean="0">
                <a:solidFill>
                  <a:srgbClr val="FF0000"/>
                </a:solidFill>
              </a:rPr>
              <a:t>◎故郷の姉が自宅を購入。交流再開、帰郷。</a:t>
            </a:r>
            <a:endParaRPr lang="en-US" altLang="ja-JP" sz="1600" dirty="0" smtClean="0">
              <a:solidFill>
                <a:srgbClr val="FF0000"/>
              </a:solidFill>
            </a:endParaRPr>
          </a:p>
          <a:p>
            <a:r>
              <a:rPr lang="ja-JP" altLang="en-US" sz="1600" dirty="0" smtClean="0">
                <a:solidFill>
                  <a:srgbClr val="FF0000"/>
                </a:solidFill>
              </a:rPr>
              <a:t>　　　「怒られると思いましたが、終わったことは仕方ないって。いい話ができました」</a:t>
            </a:r>
            <a:endParaRPr lang="en-US" altLang="ja-JP" sz="1600" dirty="0" smtClean="0">
              <a:solidFill>
                <a:srgbClr val="FF0000"/>
              </a:solidFill>
            </a:endParaRPr>
          </a:p>
        </p:txBody>
      </p:sp>
      <p:pic>
        <p:nvPicPr>
          <p:cNvPr id="9" name="図 8"/>
          <p:cNvPicPr>
            <a:picLocks noChangeAspect="1"/>
          </p:cNvPicPr>
          <p:nvPr/>
        </p:nvPicPr>
        <p:blipFill>
          <a:blip r:embed="rId2"/>
          <a:stretch>
            <a:fillRect/>
          </a:stretch>
        </p:blipFill>
        <p:spPr>
          <a:xfrm>
            <a:off x="7092280" y="1035067"/>
            <a:ext cx="1512168" cy="1136312"/>
          </a:xfrm>
          <a:prstGeom prst="rect">
            <a:avLst/>
          </a:prstGeom>
          <a:ln>
            <a:solidFill>
              <a:schemeClr val="tx1"/>
            </a:solidFill>
          </a:ln>
        </p:spPr>
      </p:pic>
      <p:sp>
        <p:nvSpPr>
          <p:cNvPr id="10" name="テキスト ボックス 9"/>
          <p:cNvSpPr txBox="1"/>
          <p:nvPr/>
        </p:nvSpPr>
        <p:spPr>
          <a:xfrm>
            <a:off x="8387153" y="268294"/>
            <a:ext cx="461665" cy="415180"/>
          </a:xfrm>
          <a:prstGeom prst="rect">
            <a:avLst/>
          </a:prstGeom>
          <a:noFill/>
        </p:spPr>
        <p:txBody>
          <a:bodyPr vert="eaVert" wrap="square" rtlCol="0">
            <a:spAutoFit/>
          </a:bodyPr>
          <a:lstStyle/>
          <a:p>
            <a:r>
              <a:rPr lang="en-US" altLang="ja-JP" dirty="0"/>
              <a:t>19</a:t>
            </a:r>
            <a:endParaRPr kumimoji="1" lang="ja-JP" altLang="en-US" dirty="0"/>
          </a:p>
        </p:txBody>
      </p:sp>
      <p:sp>
        <p:nvSpPr>
          <p:cNvPr id="7" name="下矢印 6"/>
          <p:cNvSpPr/>
          <p:nvPr/>
        </p:nvSpPr>
        <p:spPr>
          <a:xfrm>
            <a:off x="5140406" y="5645371"/>
            <a:ext cx="1296144" cy="2880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1" name="タイトル 1"/>
          <p:cNvSpPr txBox="1">
            <a:spLocks/>
          </p:cNvSpPr>
          <p:nvPr/>
        </p:nvSpPr>
        <p:spPr bwMode="gray">
          <a:xfrm>
            <a:off x="3548572" y="768739"/>
            <a:ext cx="5220580" cy="30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Arial" charset="0"/>
                <a:ea typeface="ＭＳ Ｐゴシック" pitchFamily="50" charset="-128"/>
              </a:defRPr>
            </a:lvl2pPr>
            <a:lvl3pPr algn="l" rtl="0" eaLnBrk="0" fontAlgn="base" hangingPunct="0">
              <a:spcBef>
                <a:spcPct val="0"/>
              </a:spcBef>
              <a:spcAft>
                <a:spcPct val="0"/>
              </a:spcAft>
              <a:defRPr kumimoji="1" sz="3200" b="1">
                <a:solidFill>
                  <a:schemeClr val="bg1"/>
                </a:solidFill>
                <a:latin typeface="Arial" charset="0"/>
                <a:ea typeface="ＭＳ Ｐゴシック" pitchFamily="50" charset="-128"/>
              </a:defRPr>
            </a:lvl3pPr>
            <a:lvl4pPr algn="l" rtl="0" eaLnBrk="0" fontAlgn="base" hangingPunct="0">
              <a:spcBef>
                <a:spcPct val="0"/>
              </a:spcBef>
              <a:spcAft>
                <a:spcPct val="0"/>
              </a:spcAft>
              <a:defRPr kumimoji="1" sz="3200" b="1">
                <a:solidFill>
                  <a:schemeClr val="bg1"/>
                </a:solidFill>
                <a:latin typeface="Arial" charset="0"/>
                <a:ea typeface="ＭＳ Ｐゴシック" pitchFamily="50" charset="-128"/>
              </a:defRPr>
            </a:lvl4pPr>
            <a:lvl5pPr algn="l" rtl="0" eaLnBrk="0" fontAlgn="base" hangingPunct="0">
              <a:spcBef>
                <a:spcPct val="0"/>
              </a:spcBef>
              <a:spcAft>
                <a:spcPct val="0"/>
              </a:spcAft>
              <a:defRPr kumimoji="1" sz="3200" b="1">
                <a:solidFill>
                  <a:schemeClr val="bg1"/>
                </a:solidFill>
                <a:latin typeface="Arial" charset="0"/>
                <a:ea typeface="ＭＳ Ｐゴシック" pitchFamily="50" charset="-128"/>
              </a:defRPr>
            </a:lvl5pPr>
            <a:lvl6pPr marL="457200" algn="l" rtl="0" fontAlgn="base">
              <a:spcBef>
                <a:spcPct val="0"/>
              </a:spcBef>
              <a:spcAft>
                <a:spcPct val="0"/>
              </a:spcAft>
              <a:defRPr kumimoji="1" sz="3200" b="1">
                <a:solidFill>
                  <a:schemeClr val="bg1"/>
                </a:solidFill>
                <a:latin typeface="Arial" charset="0"/>
                <a:ea typeface="ＭＳ Ｐゴシック" pitchFamily="50" charset="-128"/>
              </a:defRPr>
            </a:lvl6pPr>
            <a:lvl7pPr marL="914400" algn="l" rtl="0" fontAlgn="base">
              <a:spcBef>
                <a:spcPct val="0"/>
              </a:spcBef>
              <a:spcAft>
                <a:spcPct val="0"/>
              </a:spcAft>
              <a:defRPr kumimoji="1" sz="3200" b="1">
                <a:solidFill>
                  <a:schemeClr val="bg1"/>
                </a:solidFill>
                <a:latin typeface="Arial" charset="0"/>
                <a:ea typeface="ＭＳ Ｐゴシック" pitchFamily="50" charset="-128"/>
              </a:defRPr>
            </a:lvl7pPr>
            <a:lvl8pPr marL="1371600" algn="l" rtl="0" fontAlgn="base">
              <a:spcBef>
                <a:spcPct val="0"/>
              </a:spcBef>
              <a:spcAft>
                <a:spcPct val="0"/>
              </a:spcAft>
              <a:defRPr kumimoji="1" sz="3200" b="1">
                <a:solidFill>
                  <a:schemeClr val="bg1"/>
                </a:solidFill>
                <a:latin typeface="Arial" charset="0"/>
                <a:ea typeface="ＭＳ Ｐゴシック" pitchFamily="50" charset="-128"/>
              </a:defRPr>
            </a:lvl8pPr>
            <a:lvl9pPr marL="1828800" algn="l" rtl="0" fontAlgn="base">
              <a:spcBef>
                <a:spcPct val="0"/>
              </a:spcBef>
              <a:spcAft>
                <a:spcPct val="0"/>
              </a:spcAft>
              <a:defRPr kumimoji="1" sz="3200" b="1">
                <a:solidFill>
                  <a:schemeClr val="bg1"/>
                </a:solidFill>
                <a:latin typeface="Arial" charset="0"/>
                <a:ea typeface="ＭＳ Ｐゴシック" pitchFamily="50" charset="-128"/>
              </a:defRPr>
            </a:lvl9pPr>
          </a:lstStyle>
          <a:p>
            <a:r>
              <a:rPr lang="ja-JP" altLang="en-US" sz="1000" b="0" kern="0" dirty="0">
                <a:solidFill>
                  <a:schemeClr val="tx1"/>
                </a:solidFill>
              </a:rPr>
              <a:t>参考</a:t>
            </a:r>
            <a:r>
              <a:rPr lang="ja-JP" altLang="en-US" sz="1000" b="0" kern="0" dirty="0" smtClean="0">
                <a:solidFill>
                  <a:schemeClr val="tx1"/>
                </a:solidFill>
              </a:rPr>
              <a:t>：篠原匡</a:t>
            </a:r>
            <a:r>
              <a:rPr lang="en-US" altLang="ja-JP" sz="1000" b="0" kern="0" dirty="0" smtClean="0">
                <a:solidFill>
                  <a:schemeClr val="tx1"/>
                </a:solidFill>
              </a:rPr>
              <a:t>『</a:t>
            </a:r>
            <a:r>
              <a:rPr lang="ja-JP" altLang="en-US" sz="1000" b="0" kern="0" dirty="0" smtClean="0">
                <a:solidFill>
                  <a:schemeClr val="tx1"/>
                </a:solidFill>
              </a:rPr>
              <a:t>誰も断らない－こちら神奈川県座間市生活援護課－」、朝日新聞出版、</a:t>
            </a:r>
            <a:r>
              <a:rPr lang="en-US" altLang="ja-JP" sz="1000" b="0" kern="0" dirty="0" smtClean="0">
                <a:solidFill>
                  <a:schemeClr val="tx1"/>
                </a:solidFill>
              </a:rPr>
              <a:t>2022</a:t>
            </a:r>
            <a:r>
              <a:rPr lang="ja-JP" altLang="en-US" sz="1000" b="0" kern="0" dirty="0" smtClean="0">
                <a:solidFill>
                  <a:schemeClr val="tx1"/>
                </a:solidFill>
              </a:rPr>
              <a:t>年。</a:t>
            </a:r>
            <a:endParaRPr lang="ja-JP" altLang="en-US" sz="1000" b="0" kern="0" dirty="0">
              <a:solidFill>
                <a:schemeClr val="tx1"/>
              </a:solidFill>
            </a:endParaRPr>
          </a:p>
        </p:txBody>
      </p:sp>
    </p:spTree>
    <p:extLst>
      <p:ext uri="{BB962C8B-B14F-4D97-AF65-F5344CB8AC3E}">
        <p14:creationId xmlns:p14="http://schemas.microsoft.com/office/powerpoint/2010/main" val="1199751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400" b="0" dirty="0" smtClean="0"/>
              <a:t>①市役所</a:t>
            </a:r>
            <a:r>
              <a:rPr lang="ja-JP" altLang="en-US" sz="2400" b="0" dirty="0"/>
              <a:t>の機能を活かして相談に</a:t>
            </a:r>
            <a:r>
              <a:rPr lang="ja-JP" altLang="en-US" sz="2400" b="0" dirty="0" smtClean="0"/>
              <a:t>つなげる</a:t>
            </a:r>
            <a:endParaRPr kumimoji="1" lang="ja-JP" altLang="en-US" sz="2400" dirty="0"/>
          </a:p>
        </p:txBody>
      </p:sp>
      <p:sp>
        <p:nvSpPr>
          <p:cNvPr id="3" name="コンテンツ プレースホルダー 2"/>
          <p:cNvSpPr>
            <a:spLocks noGrp="1"/>
          </p:cNvSpPr>
          <p:nvPr>
            <p:ph idx="1"/>
          </p:nvPr>
        </p:nvSpPr>
        <p:spPr>
          <a:xfrm>
            <a:off x="51402" y="1467791"/>
            <a:ext cx="4573327" cy="2140377"/>
          </a:xfrm>
        </p:spPr>
        <p:txBody>
          <a:bodyPr/>
          <a:lstStyle/>
          <a:p>
            <a:pPr marL="0" indent="0">
              <a:buNone/>
            </a:pPr>
            <a:r>
              <a:rPr lang="ja-JP" altLang="en-US" sz="2000" dirty="0" smtClean="0"/>
              <a:t>　</a:t>
            </a:r>
            <a:r>
              <a:rPr lang="ja-JP" altLang="en-US" sz="1200" dirty="0" smtClean="0"/>
              <a:t>①「連携通知」（</a:t>
            </a:r>
            <a:r>
              <a:rPr lang="en-US" altLang="ja-JP" sz="1200" dirty="0" smtClean="0"/>
              <a:t>※</a:t>
            </a:r>
            <a:r>
              <a:rPr lang="ja-JP" altLang="en-US" sz="1200" dirty="0" smtClean="0"/>
              <a:t>）に関係する所属の長を集め、</a:t>
            </a:r>
            <a:endParaRPr lang="en-US" altLang="ja-JP" sz="1200" dirty="0" smtClean="0"/>
          </a:p>
          <a:p>
            <a:pPr marL="0" indent="0">
              <a:buNone/>
            </a:pPr>
            <a:r>
              <a:rPr lang="ja-JP" altLang="en-US" sz="1200" dirty="0"/>
              <a:t>　</a:t>
            </a:r>
            <a:r>
              <a:rPr lang="ja-JP" altLang="en-US" sz="1200" dirty="0" smtClean="0"/>
              <a:t>　　制度説明会を実施。生活困窮者自立支援制度施行と</a:t>
            </a:r>
            <a:endParaRPr lang="en-US" altLang="ja-JP" sz="1200" dirty="0" smtClean="0"/>
          </a:p>
          <a:p>
            <a:pPr marL="0" indent="0">
              <a:buNone/>
            </a:pPr>
            <a:r>
              <a:rPr lang="ja-JP" altLang="en-US" sz="1200" dirty="0"/>
              <a:t>　</a:t>
            </a:r>
            <a:r>
              <a:rPr lang="ja-JP" altLang="en-US" sz="1200" dirty="0" smtClean="0"/>
              <a:t>　　連携通知の概要について説明した。</a:t>
            </a:r>
            <a:endParaRPr lang="en-US" altLang="ja-JP" sz="1200" dirty="0" smtClean="0"/>
          </a:p>
          <a:p>
            <a:pPr marL="0" indent="0">
              <a:buNone/>
            </a:pPr>
            <a:r>
              <a:rPr lang="ja-JP" altLang="en-US" sz="1200" dirty="0"/>
              <a:t>　</a:t>
            </a:r>
            <a:r>
              <a:rPr lang="ja-JP" altLang="en-US" sz="1200" dirty="0" smtClean="0"/>
              <a:t>→</a:t>
            </a:r>
            <a:r>
              <a:rPr lang="ja-JP" altLang="en-US" sz="1200" dirty="0" smtClean="0">
                <a:solidFill>
                  <a:srgbClr val="FF0000"/>
                </a:solidFill>
              </a:rPr>
              <a:t>連携内容については所属毎に異なるため個別に係レ</a:t>
            </a:r>
            <a:endParaRPr lang="en-US" altLang="ja-JP" sz="1200" dirty="0" smtClean="0">
              <a:solidFill>
                <a:srgbClr val="FF0000"/>
              </a:solidFill>
            </a:endParaRPr>
          </a:p>
          <a:p>
            <a:pPr marL="0" indent="0">
              <a:buNone/>
            </a:pPr>
            <a:r>
              <a:rPr lang="ja-JP" altLang="en-US" sz="1200" dirty="0" smtClean="0">
                <a:solidFill>
                  <a:srgbClr val="FF0000"/>
                </a:solidFill>
              </a:rPr>
              <a:t>　　 ベルで説明・調整する旨、了解を求めた。</a:t>
            </a:r>
            <a:endParaRPr lang="en-US" altLang="ja-JP" sz="1200" dirty="0" smtClean="0">
              <a:solidFill>
                <a:srgbClr val="FF0000"/>
              </a:solidFill>
            </a:endParaRPr>
          </a:p>
          <a:p>
            <a:pPr marL="0" indent="0">
              <a:buNone/>
            </a:pPr>
            <a:r>
              <a:rPr lang="ja-JP" altLang="en-US" sz="1200" dirty="0" smtClean="0"/>
              <a:t>　②</a:t>
            </a:r>
            <a:r>
              <a:rPr lang="ja-JP" altLang="en-US" sz="1200" dirty="0"/>
              <a:t>連携通知に関係する</a:t>
            </a:r>
            <a:r>
              <a:rPr lang="ja-JP" altLang="en-US" sz="1200" dirty="0" smtClean="0"/>
              <a:t>所属（係レベル）を回り、</a:t>
            </a:r>
            <a:endParaRPr lang="en-US" altLang="ja-JP" sz="1200" dirty="0" smtClean="0"/>
          </a:p>
          <a:p>
            <a:pPr marL="0" indent="0">
              <a:buNone/>
            </a:pPr>
            <a:r>
              <a:rPr lang="en-US" altLang="ja-JP" sz="1200" dirty="0"/>
              <a:t> </a:t>
            </a:r>
            <a:r>
              <a:rPr lang="en-US" altLang="ja-JP" sz="1200" dirty="0" smtClean="0"/>
              <a:t>     </a:t>
            </a:r>
            <a:r>
              <a:rPr lang="ja-JP" altLang="en-US" sz="1200" dirty="0" smtClean="0"/>
              <a:t>制度説明、連携内容の確認を実施</a:t>
            </a:r>
            <a:endParaRPr lang="en-US" altLang="ja-JP" sz="1200" dirty="0" smtClean="0"/>
          </a:p>
          <a:p>
            <a:pPr marL="0" indent="0">
              <a:buNone/>
            </a:pPr>
            <a:r>
              <a:rPr lang="ja-JP" altLang="en-US" sz="1200" dirty="0"/>
              <a:t>　</a:t>
            </a:r>
            <a:r>
              <a:rPr lang="ja-JP" altLang="en-US" sz="1200" dirty="0" smtClean="0"/>
              <a:t>→</a:t>
            </a:r>
            <a:r>
              <a:rPr lang="ja-JP" altLang="en-US" sz="1200" dirty="0" smtClean="0">
                <a:solidFill>
                  <a:srgbClr val="FF0000"/>
                </a:solidFill>
              </a:rPr>
              <a:t>市民との接点が生じる職員（非常勤であることも多い）</a:t>
            </a:r>
            <a:r>
              <a:rPr lang="en-US" altLang="ja-JP" sz="1200" dirty="0" smtClean="0">
                <a:solidFill>
                  <a:srgbClr val="FF0000"/>
                </a:solidFill>
              </a:rPr>
              <a:t> </a:t>
            </a:r>
            <a:r>
              <a:rPr lang="ja-JP" altLang="en-US" sz="1200" dirty="0" smtClean="0">
                <a:solidFill>
                  <a:srgbClr val="FF0000"/>
                </a:solidFill>
              </a:rPr>
              <a:t>の理解が</a:t>
            </a:r>
            <a:endParaRPr lang="en-US" altLang="ja-JP" sz="1200" dirty="0" smtClean="0">
              <a:solidFill>
                <a:srgbClr val="FF0000"/>
              </a:solidFill>
            </a:endParaRPr>
          </a:p>
          <a:p>
            <a:pPr marL="0" indent="0">
              <a:buNone/>
            </a:pPr>
            <a:r>
              <a:rPr lang="ja-JP" altLang="en-US" sz="1200" dirty="0">
                <a:solidFill>
                  <a:srgbClr val="FF0000"/>
                </a:solidFill>
              </a:rPr>
              <a:t>　</a:t>
            </a:r>
            <a:r>
              <a:rPr lang="ja-JP" altLang="en-US" sz="1200" dirty="0" smtClean="0">
                <a:solidFill>
                  <a:srgbClr val="FF0000"/>
                </a:solidFill>
              </a:rPr>
              <a:t>　 重要。</a:t>
            </a:r>
            <a:endParaRPr lang="en-US" altLang="ja-JP" sz="2000" dirty="0" smtClean="0"/>
          </a:p>
        </p:txBody>
      </p:sp>
      <p:sp>
        <p:nvSpPr>
          <p:cNvPr id="4" name="角丸四角形 3"/>
          <p:cNvSpPr/>
          <p:nvPr/>
        </p:nvSpPr>
        <p:spPr>
          <a:xfrm>
            <a:off x="167912" y="1556792"/>
            <a:ext cx="4388567" cy="20882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雲 6"/>
          <p:cNvSpPr/>
          <p:nvPr/>
        </p:nvSpPr>
        <p:spPr>
          <a:xfrm>
            <a:off x="-19447" y="3784808"/>
            <a:ext cx="4575926" cy="155823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400" b="1" dirty="0" smtClean="0">
              <a:solidFill>
                <a:schemeClr val="tx1"/>
              </a:solidFill>
            </a:endParaRPr>
          </a:p>
          <a:p>
            <a:pPr algn="ctr"/>
            <a:r>
              <a:rPr lang="ja-JP" altLang="en-US" sz="1400" dirty="0" smtClean="0">
                <a:solidFill>
                  <a:schemeClr val="tx1"/>
                </a:solidFill>
              </a:rPr>
              <a:t>③相手先部署の</a:t>
            </a:r>
            <a:r>
              <a:rPr lang="ja-JP" altLang="en-US" sz="1400" u="sng" dirty="0" smtClean="0">
                <a:solidFill>
                  <a:schemeClr val="tx1"/>
                </a:solidFill>
              </a:rPr>
              <a:t>困りごと</a:t>
            </a:r>
            <a:r>
              <a:rPr lang="ja-JP" altLang="en-US" sz="1400" dirty="0" smtClean="0">
                <a:solidFill>
                  <a:schemeClr val="tx1"/>
                </a:solidFill>
              </a:rPr>
              <a:t>の文脈で</a:t>
            </a:r>
            <a:endParaRPr lang="en-US" altLang="ja-JP" sz="1400" dirty="0" smtClean="0">
              <a:solidFill>
                <a:schemeClr val="tx1"/>
              </a:solidFill>
            </a:endParaRPr>
          </a:p>
          <a:p>
            <a:pPr algn="ctr"/>
            <a:r>
              <a:rPr lang="ja-JP" altLang="en-US" sz="1400" dirty="0" smtClean="0">
                <a:solidFill>
                  <a:schemeClr val="tx1"/>
                </a:solidFill>
              </a:rPr>
              <a:t>話を聞き、具体的な連携につなげた。</a:t>
            </a:r>
            <a:endParaRPr lang="en-US" altLang="ja-JP" sz="1400" dirty="0">
              <a:solidFill>
                <a:schemeClr val="tx1"/>
              </a:solidFill>
            </a:endParaRPr>
          </a:p>
          <a:p>
            <a:pPr algn="ctr"/>
            <a:r>
              <a:rPr kumimoji="1" lang="ja-JP" altLang="en-US" sz="1200" dirty="0" smtClean="0">
                <a:solidFill>
                  <a:schemeClr val="tx1"/>
                </a:solidFill>
              </a:rPr>
              <a:t>（例）税の滞納徴収に困っている</a:t>
            </a:r>
            <a:endParaRPr kumimoji="1" lang="en-US" altLang="ja-JP" sz="1200" dirty="0" smtClean="0">
              <a:solidFill>
                <a:schemeClr val="tx1"/>
              </a:solidFill>
            </a:endParaRPr>
          </a:p>
          <a:p>
            <a:pPr algn="ctr"/>
            <a:r>
              <a:rPr lang="ja-JP" altLang="en-US" sz="1200" dirty="0" smtClean="0">
                <a:solidFill>
                  <a:schemeClr val="tx1"/>
                </a:solidFill>
              </a:rPr>
              <a:t>キーパーソンになる家族がいない</a:t>
            </a:r>
            <a:endParaRPr lang="en-US" altLang="ja-JP" sz="1200" dirty="0" smtClean="0">
              <a:solidFill>
                <a:schemeClr val="tx1"/>
              </a:solidFill>
            </a:endParaRPr>
          </a:p>
          <a:p>
            <a:pPr algn="ctr"/>
            <a:r>
              <a:rPr lang="ja-JP" altLang="en-US" sz="1200" dirty="0" smtClean="0">
                <a:solidFill>
                  <a:schemeClr val="tx1"/>
                </a:solidFill>
              </a:rPr>
              <a:t>ひきこもりの担当部署って？</a:t>
            </a:r>
            <a:endParaRPr lang="en-US" altLang="ja-JP" sz="1200" dirty="0" smtClean="0">
              <a:solidFill>
                <a:schemeClr val="tx1"/>
              </a:solidFill>
            </a:endParaRPr>
          </a:p>
          <a:p>
            <a:pPr algn="ctr"/>
            <a:endParaRPr kumimoji="1" lang="ja-JP" altLang="en-US" sz="1400" b="1" dirty="0">
              <a:solidFill>
                <a:schemeClr val="tx1"/>
              </a:solidFill>
            </a:endParaRPr>
          </a:p>
        </p:txBody>
      </p:sp>
      <p:sp>
        <p:nvSpPr>
          <p:cNvPr id="13" name="角丸四角形 12"/>
          <p:cNvSpPr/>
          <p:nvPr/>
        </p:nvSpPr>
        <p:spPr>
          <a:xfrm>
            <a:off x="5004048" y="5596044"/>
            <a:ext cx="3744416" cy="796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④はじめの</a:t>
            </a:r>
            <a:r>
              <a:rPr kumimoji="1" lang="en-US" altLang="ja-JP" sz="2000" dirty="0" smtClean="0">
                <a:solidFill>
                  <a:schemeClr val="tx1"/>
                </a:solidFill>
              </a:rPr>
              <a:t>1</a:t>
            </a:r>
            <a:r>
              <a:rPr kumimoji="1" lang="ja-JP" altLang="en-US" sz="2000" dirty="0" smtClean="0">
                <a:solidFill>
                  <a:schemeClr val="tx1"/>
                </a:solidFill>
              </a:rPr>
              <a:t>件を大事にする</a:t>
            </a:r>
            <a:endParaRPr kumimoji="1" lang="en-US" altLang="ja-JP" sz="2000" dirty="0" smtClean="0">
              <a:solidFill>
                <a:schemeClr val="tx1"/>
              </a:solidFill>
            </a:endParaRPr>
          </a:p>
          <a:p>
            <a:pPr algn="ctr"/>
            <a:r>
              <a:rPr lang="en-US" altLang="ja-JP" sz="1400" dirty="0" smtClean="0">
                <a:solidFill>
                  <a:schemeClr val="tx1"/>
                </a:solidFill>
              </a:rPr>
              <a:t>※</a:t>
            </a:r>
            <a:r>
              <a:rPr lang="ja-JP" altLang="en-US" sz="1400" dirty="0" smtClean="0">
                <a:solidFill>
                  <a:schemeClr val="tx1"/>
                </a:solidFill>
              </a:rPr>
              <a:t>庁内連携による課題解決の</a:t>
            </a:r>
            <a:endParaRPr lang="en-US" altLang="ja-JP" sz="1400" dirty="0" smtClean="0">
              <a:solidFill>
                <a:schemeClr val="tx1"/>
              </a:solidFill>
            </a:endParaRPr>
          </a:p>
          <a:p>
            <a:pPr algn="ctr"/>
            <a:r>
              <a:rPr lang="ja-JP" altLang="en-US" sz="1400" dirty="0" smtClean="0">
                <a:solidFill>
                  <a:schemeClr val="tx1"/>
                </a:solidFill>
              </a:rPr>
              <a:t>成功体験を共有</a:t>
            </a:r>
            <a:endParaRPr lang="en-US" altLang="ja-JP" sz="1400" dirty="0" smtClean="0">
              <a:solidFill>
                <a:schemeClr val="tx1"/>
              </a:solidFill>
            </a:endParaRPr>
          </a:p>
        </p:txBody>
      </p:sp>
      <p:sp>
        <p:nvSpPr>
          <p:cNvPr id="15" name="角丸四角形 14"/>
          <p:cNvSpPr/>
          <p:nvPr/>
        </p:nvSpPr>
        <p:spPr>
          <a:xfrm>
            <a:off x="347139" y="5550822"/>
            <a:ext cx="3911693" cy="841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⑤「庁内連携体制」の萌芽</a:t>
            </a:r>
            <a:endParaRPr kumimoji="1" lang="en-US" altLang="ja-JP" dirty="0" smtClean="0">
              <a:solidFill>
                <a:schemeClr val="tx1"/>
              </a:solidFill>
            </a:endParaRPr>
          </a:p>
          <a:p>
            <a:pPr algn="ctr"/>
            <a:r>
              <a:rPr kumimoji="1" lang="ja-JP" altLang="en-US" sz="1200" dirty="0" smtClean="0">
                <a:solidFill>
                  <a:schemeClr val="tx1"/>
                </a:solidFill>
              </a:rPr>
              <a:t>「はじめの</a:t>
            </a:r>
            <a:r>
              <a:rPr kumimoji="1" lang="en-US" altLang="ja-JP" sz="1200" dirty="0" smtClean="0">
                <a:solidFill>
                  <a:schemeClr val="tx1"/>
                </a:solidFill>
              </a:rPr>
              <a:t>1</a:t>
            </a:r>
            <a:r>
              <a:rPr kumimoji="1" lang="ja-JP" altLang="en-US" sz="1200" dirty="0" smtClean="0">
                <a:solidFill>
                  <a:schemeClr val="tx1"/>
                </a:solidFill>
              </a:rPr>
              <a:t>件」「はじめの</a:t>
            </a:r>
            <a:r>
              <a:rPr kumimoji="1" lang="en-US" altLang="ja-JP" sz="1200" dirty="0" smtClean="0">
                <a:solidFill>
                  <a:schemeClr val="tx1"/>
                </a:solidFill>
              </a:rPr>
              <a:t>1</a:t>
            </a:r>
            <a:r>
              <a:rPr kumimoji="1" lang="ja-JP" altLang="en-US" sz="1200" dirty="0" smtClean="0">
                <a:solidFill>
                  <a:schemeClr val="tx1"/>
                </a:solidFill>
              </a:rPr>
              <a:t>人」から。</a:t>
            </a:r>
            <a:endParaRPr kumimoji="1" lang="en-US" altLang="ja-JP" sz="1200" dirty="0" smtClean="0">
              <a:solidFill>
                <a:schemeClr val="tx1"/>
              </a:solidFill>
            </a:endParaRPr>
          </a:p>
          <a:p>
            <a:pPr algn="ctr"/>
            <a:r>
              <a:rPr kumimoji="1" lang="ja-JP" altLang="en-US" sz="1200" dirty="0" smtClean="0">
                <a:solidFill>
                  <a:srgbClr val="FF0000"/>
                </a:solidFill>
              </a:rPr>
              <a:t>「はじめの</a:t>
            </a:r>
            <a:r>
              <a:rPr kumimoji="1" lang="en-US" altLang="ja-JP" sz="1200" dirty="0" smtClean="0">
                <a:solidFill>
                  <a:srgbClr val="FF0000"/>
                </a:solidFill>
              </a:rPr>
              <a:t>1</a:t>
            </a:r>
            <a:r>
              <a:rPr kumimoji="1" lang="ja-JP" altLang="en-US" sz="1200" dirty="0" smtClean="0">
                <a:solidFill>
                  <a:srgbClr val="FF0000"/>
                </a:solidFill>
              </a:rPr>
              <a:t>人」がリピーターになる</a:t>
            </a:r>
            <a:r>
              <a:rPr lang="ja-JP" altLang="en-US" sz="1200" dirty="0">
                <a:solidFill>
                  <a:srgbClr val="FF0000"/>
                </a:solidFill>
              </a:rPr>
              <a:t>こと</a:t>
            </a:r>
            <a:endParaRPr kumimoji="1" lang="en-US" altLang="ja-JP" sz="1200" dirty="0" smtClean="0">
              <a:solidFill>
                <a:srgbClr val="FF0000"/>
              </a:solidFill>
            </a:endParaRPr>
          </a:p>
        </p:txBody>
      </p:sp>
      <p:sp>
        <p:nvSpPr>
          <p:cNvPr id="16" name="右矢印 15"/>
          <p:cNvSpPr/>
          <p:nvPr/>
        </p:nvSpPr>
        <p:spPr>
          <a:xfrm rot="10800000">
            <a:off x="4307404" y="5550822"/>
            <a:ext cx="648072" cy="79208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8388424" y="188914"/>
            <a:ext cx="461665" cy="415180"/>
          </a:xfrm>
          <a:prstGeom prst="rect">
            <a:avLst/>
          </a:prstGeom>
          <a:noFill/>
        </p:spPr>
        <p:txBody>
          <a:bodyPr vert="eaVert" wrap="square" rtlCol="0">
            <a:spAutoFit/>
          </a:bodyPr>
          <a:lstStyle/>
          <a:p>
            <a:r>
              <a:rPr lang="ja-JP" altLang="en-US" dirty="0"/>
              <a:t>６</a:t>
            </a:r>
            <a:endParaRPr kumimoji="1" lang="ja-JP" altLang="en-US" dirty="0"/>
          </a:p>
        </p:txBody>
      </p:sp>
      <p:sp>
        <p:nvSpPr>
          <p:cNvPr id="14" name="右矢印 13"/>
          <p:cNvSpPr/>
          <p:nvPr/>
        </p:nvSpPr>
        <p:spPr>
          <a:xfrm rot="5400000">
            <a:off x="2026942" y="6216525"/>
            <a:ext cx="544819" cy="720080"/>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a:stretch>
            <a:fillRect/>
          </a:stretch>
        </p:blipFill>
        <p:spPr>
          <a:xfrm>
            <a:off x="4735337" y="820544"/>
            <a:ext cx="3926921" cy="2600161"/>
          </a:xfrm>
          <a:prstGeom prst="rect">
            <a:avLst/>
          </a:prstGeom>
          <a:ln>
            <a:solidFill>
              <a:schemeClr val="tx1"/>
            </a:solidFill>
          </a:ln>
        </p:spPr>
      </p:pic>
      <p:sp>
        <p:nvSpPr>
          <p:cNvPr id="6" name="右矢印 5"/>
          <p:cNvSpPr/>
          <p:nvPr/>
        </p:nvSpPr>
        <p:spPr>
          <a:xfrm rot="5400000">
            <a:off x="1907704" y="3293463"/>
            <a:ext cx="360040" cy="79208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499992" y="3414404"/>
            <a:ext cx="4464496" cy="415498"/>
          </a:xfrm>
          <a:prstGeom prst="rect">
            <a:avLst/>
          </a:prstGeom>
          <a:noFill/>
        </p:spPr>
        <p:txBody>
          <a:bodyPr wrap="square" rtlCol="0">
            <a:spAutoFit/>
          </a:bodyPr>
          <a:lstStyle/>
          <a:p>
            <a:r>
              <a:rPr lang="ja-JP" altLang="en-US" sz="700" dirty="0" smtClean="0"/>
              <a:t>「</a:t>
            </a:r>
            <a:r>
              <a:rPr lang="ja-JP" altLang="en-US" sz="700" dirty="0"/>
              <a:t>生活困窮者自立支援制度の基本理念</a:t>
            </a:r>
            <a:r>
              <a:rPr lang="ja-JP" altLang="en-US" sz="700" dirty="0" smtClean="0"/>
              <a:t>とコロナ</a:t>
            </a:r>
            <a:r>
              <a:rPr lang="ja-JP" altLang="en-US" sz="700" dirty="0"/>
              <a:t>禍におけるこれまでの取組</a:t>
            </a:r>
            <a:r>
              <a:rPr lang="ja-JP" altLang="en-US" sz="700" dirty="0" smtClean="0"/>
              <a:t>」（</a:t>
            </a:r>
            <a:r>
              <a:rPr lang="ja-JP" altLang="en-US" sz="700" dirty="0"/>
              <a:t>厚生</a:t>
            </a:r>
            <a:r>
              <a:rPr lang="ja-JP" altLang="en-US" sz="700" dirty="0" smtClean="0"/>
              <a:t>労働省　令和</a:t>
            </a:r>
            <a:r>
              <a:rPr lang="ja-JP" altLang="en-US" sz="700" dirty="0"/>
              <a:t>２年８月</a:t>
            </a:r>
            <a:r>
              <a:rPr lang="ja-JP" altLang="en-US" sz="700" dirty="0" smtClean="0"/>
              <a:t>１日　社会的</a:t>
            </a:r>
            <a:r>
              <a:rPr lang="ja-JP" altLang="en-US" sz="700" dirty="0"/>
              <a:t>包摂サポートセンター</a:t>
            </a:r>
            <a:r>
              <a:rPr lang="ja-JP" altLang="en-US" sz="700" dirty="0" smtClean="0"/>
              <a:t>主催新型</a:t>
            </a:r>
            <a:r>
              <a:rPr lang="ja-JP" altLang="en-US" sz="700" dirty="0"/>
              <a:t>コロナ禍における在日外国人</a:t>
            </a:r>
            <a:r>
              <a:rPr lang="ja-JP" altLang="en-US" sz="700" dirty="0" smtClean="0"/>
              <a:t>と生活</a:t>
            </a:r>
            <a:r>
              <a:rPr lang="ja-JP" altLang="en-US" sz="700" dirty="0"/>
              <a:t>困窮者自立支援に</a:t>
            </a:r>
            <a:r>
              <a:rPr lang="ja-JP" altLang="en-US" sz="700" dirty="0" smtClean="0"/>
              <a:t>ついて</a:t>
            </a:r>
            <a:r>
              <a:rPr lang="ja-JP" altLang="en-US" sz="700" dirty="0"/>
              <a:t>考える</a:t>
            </a:r>
            <a:r>
              <a:rPr lang="ja-JP" altLang="en-US" sz="700" dirty="0" smtClean="0"/>
              <a:t>セミナー資料</a:t>
            </a:r>
            <a:endParaRPr lang="en-US" altLang="ja-JP" sz="700" dirty="0" smtClean="0"/>
          </a:p>
          <a:p>
            <a:r>
              <a:rPr lang="en-US" altLang="ja-JP" sz="700" dirty="0"/>
              <a:t>https://www.since2011.net/CMS/wp-content/uploads/2020/09/200801seminar_3rd_presentation.pdf</a:t>
            </a:r>
          </a:p>
        </p:txBody>
      </p:sp>
      <p:sp>
        <p:nvSpPr>
          <p:cNvPr id="10" name="角丸四角形吹き出し 9"/>
          <p:cNvSpPr/>
          <p:nvPr/>
        </p:nvSpPr>
        <p:spPr>
          <a:xfrm>
            <a:off x="5004048" y="3862083"/>
            <a:ext cx="3846041" cy="1480957"/>
          </a:xfrm>
          <a:prstGeom prst="wedgeRoundRectCallout">
            <a:avLst>
              <a:gd name="adj1" fmla="val -19715"/>
              <a:gd name="adj2" fmla="val 696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rPr>
              <a:t>税の滞納相談窓口での相談</a:t>
            </a:r>
            <a:endParaRPr kumimoji="1" lang="en-US" altLang="ja-JP" sz="1200" dirty="0" smtClean="0">
              <a:solidFill>
                <a:schemeClr val="tx1"/>
              </a:solidFill>
            </a:endParaRPr>
          </a:p>
          <a:p>
            <a:r>
              <a:rPr lang="ja-JP" altLang="en-US" sz="1200" dirty="0" smtClean="0">
                <a:solidFill>
                  <a:schemeClr val="tx1"/>
                </a:solidFill>
              </a:rPr>
              <a:t>「失業のため収入がなくなり支払えない」</a:t>
            </a:r>
            <a:endParaRPr lang="en-US" altLang="ja-JP" sz="1200" dirty="0" smtClean="0">
              <a:solidFill>
                <a:schemeClr val="tx1"/>
              </a:solidFill>
            </a:endParaRPr>
          </a:p>
          <a:p>
            <a:r>
              <a:rPr lang="ja-JP" altLang="en-US" sz="1200" dirty="0">
                <a:solidFill>
                  <a:schemeClr val="tx1"/>
                </a:solidFill>
              </a:rPr>
              <a:t>　</a:t>
            </a:r>
            <a:r>
              <a:rPr lang="ja-JP" altLang="en-US" sz="1200" dirty="0" smtClean="0">
                <a:solidFill>
                  <a:schemeClr val="tx1"/>
                </a:solidFill>
              </a:rPr>
              <a:t>　　</a:t>
            </a:r>
            <a:r>
              <a:rPr lang="ja-JP" altLang="en-US" sz="1200" b="1" dirty="0" smtClean="0">
                <a:solidFill>
                  <a:srgbClr val="FF0000"/>
                </a:solidFill>
              </a:rPr>
              <a:t>！「（自立サポート担当につないでみよう）」</a:t>
            </a:r>
            <a:endParaRPr lang="en-US" altLang="ja-JP" sz="1200" b="1" dirty="0" smtClean="0">
              <a:solidFill>
                <a:srgbClr val="FF0000"/>
              </a:solidFill>
            </a:endParaRPr>
          </a:p>
          <a:p>
            <a:r>
              <a:rPr lang="ja-JP" altLang="en-US" sz="1200" b="1" dirty="0">
                <a:solidFill>
                  <a:srgbClr val="FF0000"/>
                </a:solidFill>
              </a:rPr>
              <a:t>　</a:t>
            </a:r>
            <a:r>
              <a:rPr lang="ja-JP" altLang="en-US" sz="1200" b="1" dirty="0" smtClean="0">
                <a:solidFill>
                  <a:srgbClr val="FF0000"/>
                </a:solidFill>
              </a:rPr>
              <a:t>　</a:t>
            </a:r>
            <a:r>
              <a:rPr lang="ja-JP" altLang="en-US" sz="1200" b="1" dirty="0" smtClean="0">
                <a:solidFill>
                  <a:schemeClr val="tx1"/>
                </a:solidFill>
              </a:rPr>
              <a:t>　⇒窓口職員が同行し自立相談支援窓口へ</a:t>
            </a:r>
            <a:endParaRPr lang="en-US" altLang="ja-JP" sz="1200" b="1" dirty="0" smtClean="0">
              <a:solidFill>
                <a:schemeClr val="tx1"/>
              </a:solidFill>
            </a:endParaRPr>
          </a:p>
          <a:p>
            <a:endParaRPr lang="en-US" altLang="ja-JP" sz="1200" b="1" dirty="0">
              <a:solidFill>
                <a:schemeClr val="tx1"/>
              </a:solidFill>
            </a:endParaRPr>
          </a:p>
          <a:p>
            <a:r>
              <a:rPr lang="ja-JP" altLang="en-US" sz="1200" dirty="0" smtClean="0">
                <a:solidFill>
                  <a:schemeClr val="tx1"/>
                </a:solidFill>
              </a:rPr>
              <a:t>後日、分納相談にきたご相談者からの声</a:t>
            </a:r>
            <a:endParaRPr lang="en-US" altLang="ja-JP" sz="1200" dirty="0" smtClean="0">
              <a:solidFill>
                <a:schemeClr val="tx1"/>
              </a:solidFill>
            </a:endParaRPr>
          </a:p>
          <a:p>
            <a:r>
              <a:rPr lang="ja-JP" altLang="en-US" sz="1200" dirty="0" smtClean="0">
                <a:solidFill>
                  <a:schemeClr val="tx1"/>
                </a:solidFill>
              </a:rPr>
              <a:t>　　　　　　　　　「あの窓口を紹介してくれてありがとう。」</a:t>
            </a:r>
            <a:endParaRPr lang="en-US" altLang="ja-JP" sz="1200" dirty="0" smtClean="0">
              <a:solidFill>
                <a:schemeClr val="tx1"/>
              </a:solidFill>
            </a:endParaRPr>
          </a:p>
          <a:p>
            <a:endParaRPr kumimoji="1" lang="ja-JP" altLang="en-US" sz="1200" dirty="0">
              <a:solidFill>
                <a:schemeClr val="tx1"/>
              </a:solidFill>
            </a:endParaRPr>
          </a:p>
        </p:txBody>
      </p:sp>
      <p:pic>
        <p:nvPicPr>
          <p:cNvPr id="17" name="図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1951" y="4236364"/>
            <a:ext cx="536733" cy="589436"/>
          </a:xfrm>
          <a:prstGeom prst="rect">
            <a:avLst/>
          </a:prstGeom>
        </p:spPr>
      </p:pic>
      <p:sp>
        <p:nvSpPr>
          <p:cNvPr id="12" name="右矢印 11"/>
          <p:cNvSpPr/>
          <p:nvPr/>
        </p:nvSpPr>
        <p:spPr>
          <a:xfrm>
            <a:off x="4355976" y="4138088"/>
            <a:ext cx="705975" cy="645976"/>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rot="5400000">
            <a:off x="6731631" y="5097208"/>
            <a:ext cx="361257" cy="79208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192310" y="757569"/>
            <a:ext cx="4397446" cy="70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solidFill>
              </a:rPr>
              <a:t>＜生活困窮者自立支援制度開始当初＞</a:t>
            </a:r>
            <a:endParaRPr lang="en-US" altLang="ja-JP" sz="1200" dirty="0" smtClean="0">
              <a:solidFill>
                <a:schemeClr val="tx1"/>
              </a:solidFill>
            </a:endParaRPr>
          </a:p>
          <a:p>
            <a:r>
              <a:rPr kumimoji="1" lang="ja-JP" altLang="en-US" sz="1200" dirty="0" smtClean="0">
                <a:solidFill>
                  <a:schemeClr val="tx1"/>
                </a:solidFill>
              </a:rPr>
              <a:t>生活保護制度と同じ課であったため、生活保護非該当の相談を継続相談することからはじめたが、早期支援の必要性</a:t>
            </a:r>
            <a:r>
              <a:rPr lang="ja-JP" altLang="en-US" sz="1200" dirty="0" smtClean="0">
                <a:solidFill>
                  <a:schemeClr val="tx1"/>
                </a:solidFill>
              </a:rPr>
              <a:t>を痛感</a:t>
            </a:r>
            <a:r>
              <a:rPr lang="ja-JP" altLang="en-US" sz="1200" dirty="0">
                <a:solidFill>
                  <a:schemeClr val="tx1"/>
                </a:solidFill>
              </a:rPr>
              <a:t>。</a:t>
            </a:r>
            <a:endParaRPr kumimoji="1" lang="ja-JP" altLang="en-US" sz="1200" dirty="0">
              <a:solidFill>
                <a:schemeClr val="tx1"/>
              </a:solidFill>
            </a:endParaRPr>
          </a:p>
        </p:txBody>
      </p:sp>
      <p:sp>
        <p:nvSpPr>
          <p:cNvPr id="20" name="右矢印 19"/>
          <p:cNvSpPr/>
          <p:nvPr/>
        </p:nvSpPr>
        <p:spPr>
          <a:xfrm rot="5400000">
            <a:off x="3701328" y="1183248"/>
            <a:ext cx="360040" cy="792088"/>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394156" y="6433476"/>
            <a:ext cx="4734584" cy="415498"/>
          </a:xfrm>
          <a:prstGeom prst="rect">
            <a:avLst/>
          </a:prstGeom>
          <a:noFill/>
        </p:spPr>
        <p:txBody>
          <a:bodyPr wrap="square" rtlCol="0">
            <a:spAutoFit/>
          </a:bodyPr>
          <a:lstStyle/>
          <a:p>
            <a:r>
              <a:rPr lang="en-US" altLang="ja-JP" sz="700" dirty="0" smtClean="0"/>
              <a:t>※</a:t>
            </a:r>
            <a:r>
              <a:rPr lang="ja-JP" altLang="en-US" sz="700" dirty="0" smtClean="0"/>
              <a:t>「</a:t>
            </a:r>
            <a:r>
              <a:rPr lang="ja-JP" altLang="en-US" sz="700" dirty="0"/>
              <a:t>生活困窮者自立支援制度と関係制度との連携について</a:t>
            </a:r>
            <a:r>
              <a:rPr lang="ja-JP" altLang="en-US" sz="700" dirty="0" smtClean="0"/>
              <a:t>」（厚生労働省社会・援護局　平成</a:t>
            </a:r>
            <a:r>
              <a:rPr lang="en-US" altLang="ja-JP" sz="700" dirty="0"/>
              <a:t>31</a:t>
            </a:r>
            <a:r>
              <a:rPr lang="ja-JP" altLang="en-US" sz="700" dirty="0"/>
              <a:t>年</a:t>
            </a:r>
            <a:r>
              <a:rPr lang="en-US" altLang="ja-JP" sz="700" dirty="0"/>
              <a:t>3</a:t>
            </a:r>
            <a:r>
              <a:rPr lang="ja-JP" altLang="en-US" sz="700" dirty="0"/>
              <a:t>月</a:t>
            </a:r>
            <a:r>
              <a:rPr lang="en-US" altLang="ja-JP" sz="700" dirty="0"/>
              <a:t>29</a:t>
            </a:r>
            <a:r>
              <a:rPr lang="ja-JP" altLang="en-US" sz="700" dirty="0" smtClean="0"/>
              <a:t>日付け事務連絡）</a:t>
            </a:r>
          </a:p>
          <a:p>
            <a:r>
              <a:rPr lang="ja-JP" altLang="en-US" sz="700" dirty="0" smtClean="0"/>
              <a:t>　「生活困窮者自立支援制度と関係制度との連携について」（</a:t>
            </a:r>
            <a:r>
              <a:rPr lang="ja-JP" altLang="en-US" sz="700" dirty="0"/>
              <a:t>厚生労働省社会・</a:t>
            </a:r>
            <a:r>
              <a:rPr lang="ja-JP" altLang="en-US" sz="700" dirty="0" smtClean="0"/>
              <a:t>援護局　平成</a:t>
            </a:r>
            <a:r>
              <a:rPr lang="en-US" altLang="ja-JP" sz="700" dirty="0"/>
              <a:t>30</a:t>
            </a:r>
            <a:r>
              <a:rPr lang="ja-JP" altLang="en-US" sz="700" dirty="0"/>
              <a:t>年</a:t>
            </a:r>
            <a:r>
              <a:rPr lang="en-US" altLang="ja-JP" sz="700" dirty="0"/>
              <a:t>10</a:t>
            </a:r>
            <a:r>
              <a:rPr lang="ja-JP" altLang="en-US" sz="700" dirty="0"/>
              <a:t>月１日付け事務</a:t>
            </a:r>
            <a:r>
              <a:rPr lang="ja-JP" altLang="en-US" sz="700" dirty="0" smtClean="0"/>
              <a:t>連絡）</a:t>
            </a:r>
            <a:r>
              <a:rPr lang="en-US" altLang="ja-JP" sz="700" dirty="0" smtClean="0"/>
              <a:t/>
            </a:r>
            <a:br>
              <a:rPr lang="en-US" altLang="ja-JP" sz="700" dirty="0" smtClean="0"/>
            </a:br>
            <a:r>
              <a:rPr lang="ja-JP" altLang="en-US" sz="700" dirty="0" smtClean="0"/>
              <a:t>　</a:t>
            </a:r>
            <a:r>
              <a:rPr lang="en-US" altLang="ja-JP" sz="700" dirty="0" smtClean="0"/>
              <a:t>https://www.mhlw.go.jp/stf/seisakunitsuite/bunya/0000057342.html</a:t>
            </a:r>
            <a:endParaRPr lang="en-US" altLang="ja-JP" sz="700" dirty="0"/>
          </a:p>
        </p:txBody>
      </p:sp>
    </p:spTree>
    <p:extLst>
      <p:ext uri="{BB962C8B-B14F-4D97-AF65-F5344CB8AC3E}">
        <p14:creationId xmlns:p14="http://schemas.microsoft.com/office/powerpoint/2010/main" val="1636610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1124744"/>
            <a:ext cx="4104456" cy="276999"/>
          </a:xfrm>
          <a:prstGeom prst="rect">
            <a:avLst/>
          </a:prstGeom>
          <a:noFill/>
        </p:spPr>
        <p:txBody>
          <a:bodyPr wrap="square" rtlCol="0">
            <a:spAutoFit/>
          </a:bodyPr>
          <a:lstStyle/>
          <a:p>
            <a:r>
              <a:rPr kumimoji="1" lang="ja-JP" altLang="en-US" sz="1200" b="1" dirty="0" smtClean="0"/>
              <a:t>包括的支援体制構築ワーキンググループ</a:t>
            </a:r>
            <a:r>
              <a:rPr lang="ja-JP" altLang="en-US" sz="1200" b="1" dirty="0" smtClean="0"/>
              <a:t>構成</a:t>
            </a:r>
            <a:r>
              <a:rPr lang="ja-JP" altLang="en-US" sz="1200" dirty="0" smtClean="0"/>
              <a:t>（令和４年度）</a:t>
            </a:r>
            <a:endParaRPr lang="en-US" altLang="ja-JP" sz="1200" dirty="0" smtClean="0"/>
          </a:p>
        </p:txBody>
      </p:sp>
      <p:sp>
        <p:nvSpPr>
          <p:cNvPr id="7" name="テキスト ボックス 6"/>
          <p:cNvSpPr txBox="1"/>
          <p:nvPr/>
        </p:nvSpPr>
        <p:spPr>
          <a:xfrm>
            <a:off x="4285608" y="1145637"/>
            <a:ext cx="4787426" cy="1938992"/>
          </a:xfrm>
          <a:prstGeom prst="rect">
            <a:avLst/>
          </a:prstGeom>
          <a:solidFill>
            <a:schemeClr val="accent1"/>
          </a:solidFill>
        </p:spPr>
        <p:txBody>
          <a:bodyPr wrap="square" rtlCol="0">
            <a:spAutoFit/>
          </a:bodyPr>
          <a:lstStyle/>
          <a:p>
            <a:r>
              <a:rPr kumimoji="1" lang="ja-JP" altLang="en-US" b="1" dirty="0" smtClean="0">
                <a:solidFill>
                  <a:srgbClr val="FF0000"/>
                </a:solidFill>
              </a:rPr>
              <a:t>包括的支援体制構築</a:t>
            </a:r>
            <a:r>
              <a:rPr lang="ja-JP" altLang="en-US" b="1" dirty="0" smtClean="0">
                <a:solidFill>
                  <a:srgbClr val="FF0000"/>
                </a:solidFill>
              </a:rPr>
              <a:t>専門部会</a:t>
            </a:r>
            <a:endParaRPr lang="en-US" altLang="ja-JP" b="1" dirty="0" smtClean="0">
              <a:solidFill>
                <a:srgbClr val="FF0000"/>
              </a:solidFill>
            </a:endParaRPr>
          </a:p>
          <a:p>
            <a:r>
              <a:rPr lang="ja-JP" altLang="en-US" b="1" dirty="0" smtClean="0">
                <a:solidFill>
                  <a:srgbClr val="FF0000"/>
                </a:solidFill>
              </a:rPr>
              <a:t>（現：</a:t>
            </a:r>
            <a:r>
              <a:rPr lang="ja-JP" altLang="en-US" b="1" dirty="0">
                <a:solidFill>
                  <a:srgbClr val="FF0000"/>
                </a:solidFill>
              </a:rPr>
              <a:t>包括的支援体制</a:t>
            </a:r>
            <a:r>
              <a:rPr lang="ja-JP" altLang="en-US" b="1" dirty="0" smtClean="0">
                <a:solidFill>
                  <a:srgbClr val="FF0000"/>
                </a:solidFill>
              </a:rPr>
              <a:t>構築ワーキングチーム）</a:t>
            </a:r>
            <a:r>
              <a:rPr lang="ja-JP" altLang="en-US" b="1" dirty="0" smtClean="0"/>
              <a:t>　</a:t>
            </a:r>
            <a:endParaRPr lang="en-US" altLang="ja-JP" b="1" dirty="0" smtClean="0"/>
          </a:p>
          <a:p>
            <a:r>
              <a:rPr lang="en-US" altLang="ja-JP" sz="1200" dirty="0"/>
              <a:t>※</a:t>
            </a:r>
            <a:r>
              <a:rPr lang="ja-JP" altLang="en-US" sz="1200" dirty="0"/>
              <a:t>副市長を委員長とする「行政改革推進委員会」に専門</a:t>
            </a:r>
            <a:r>
              <a:rPr lang="ja-JP" altLang="en-US" sz="1200" dirty="0" smtClean="0"/>
              <a:t>部会</a:t>
            </a:r>
            <a:endParaRPr lang="en-US" altLang="ja-JP" sz="1200" dirty="0" smtClean="0"/>
          </a:p>
          <a:p>
            <a:r>
              <a:rPr lang="ja-JP" altLang="en-US" sz="1200" dirty="0" smtClean="0"/>
              <a:t>を</a:t>
            </a:r>
            <a:r>
              <a:rPr lang="ja-JP" altLang="en-US" sz="1200" dirty="0"/>
              <a:t>設け</a:t>
            </a:r>
            <a:r>
              <a:rPr lang="ja-JP" altLang="en-US" sz="1200" dirty="0" smtClean="0"/>
              <a:t>、 平成</a:t>
            </a:r>
            <a:r>
              <a:rPr lang="en-US" altLang="ja-JP" sz="1200" dirty="0" smtClean="0"/>
              <a:t>29</a:t>
            </a:r>
            <a:r>
              <a:rPr lang="ja-JP" altLang="en-US" sz="1200" dirty="0" smtClean="0"/>
              <a:t>年</a:t>
            </a:r>
            <a:r>
              <a:rPr lang="en-US" altLang="ja-JP" sz="1200" dirty="0" smtClean="0"/>
              <a:t>9</a:t>
            </a:r>
            <a:r>
              <a:rPr lang="ja-JP" altLang="en-US" sz="1200" dirty="0" smtClean="0"/>
              <a:t>月から活動開始。</a:t>
            </a:r>
            <a:endParaRPr lang="en-US" altLang="ja-JP" sz="1200" dirty="0" smtClean="0"/>
          </a:p>
          <a:p>
            <a:r>
              <a:rPr lang="ja-JP" altLang="en-US" sz="1200" dirty="0" smtClean="0"/>
              <a:t>＜委員長</a:t>
            </a:r>
            <a:r>
              <a:rPr lang="ja-JP" altLang="en-US" sz="1200" dirty="0"/>
              <a:t>指示内容＞</a:t>
            </a:r>
            <a:endParaRPr lang="en-US" altLang="ja-JP" sz="1200" dirty="0"/>
          </a:p>
          <a:p>
            <a:r>
              <a:rPr lang="ja-JP" altLang="en-US" sz="1200" dirty="0"/>
              <a:t>複合的な課題を抱える市民に対して</a:t>
            </a:r>
            <a:r>
              <a:rPr lang="ja-JP" altLang="en-US" sz="1200" dirty="0" smtClean="0"/>
              <a:t>、庁内</a:t>
            </a:r>
            <a:r>
              <a:rPr lang="ja-JP" altLang="en-US" sz="1200" dirty="0"/>
              <a:t>窓口等の連携を図り</a:t>
            </a:r>
            <a:r>
              <a:rPr lang="ja-JP" altLang="en-US" sz="1200" dirty="0" smtClean="0"/>
              <a:t>、</a:t>
            </a:r>
            <a:endParaRPr lang="en-US" altLang="ja-JP" sz="1200" dirty="0" smtClean="0"/>
          </a:p>
          <a:p>
            <a:r>
              <a:rPr lang="ja-JP" altLang="en-US" sz="1200" dirty="0" smtClean="0"/>
              <a:t>全ての人が生きることに希望を持てるよう</a:t>
            </a:r>
            <a:endParaRPr lang="en-US" altLang="ja-JP" sz="1200" dirty="0" smtClean="0"/>
          </a:p>
          <a:p>
            <a:r>
              <a:rPr lang="ja-JP" altLang="en-US" sz="1200" dirty="0" smtClean="0"/>
              <a:t>生活</a:t>
            </a:r>
            <a:r>
              <a:rPr lang="ja-JP" altLang="en-US" sz="1200" dirty="0"/>
              <a:t>全般に</a:t>
            </a:r>
            <a:r>
              <a:rPr lang="ja-JP" altLang="en-US" sz="1200" dirty="0" smtClean="0"/>
              <a:t>わたる包括的</a:t>
            </a:r>
            <a:r>
              <a:rPr lang="ja-JP" altLang="en-US" sz="1200" dirty="0"/>
              <a:t>な支援を提供</a:t>
            </a:r>
            <a:r>
              <a:rPr lang="ja-JP" altLang="en-US" sz="1200" dirty="0" smtClean="0"/>
              <a:t>する仕組み</a:t>
            </a:r>
            <a:r>
              <a:rPr lang="ja-JP" altLang="en-US" sz="1200" dirty="0"/>
              <a:t>を整備すること</a:t>
            </a:r>
            <a:r>
              <a:rPr lang="ja-JP" altLang="en-US" sz="1200" dirty="0" smtClean="0"/>
              <a:t>。</a:t>
            </a:r>
            <a:endParaRPr lang="en-US" altLang="ja-JP" sz="1200" dirty="0" smtClean="0"/>
          </a:p>
          <a:p>
            <a:r>
              <a:rPr lang="ja-JP" altLang="en-US" sz="1200" dirty="0" smtClean="0"/>
              <a:t>市民</a:t>
            </a:r>
            <a:r>
              <a:rPr lang="ja-JP" altLang="en-US" sz="1200" dirty="0"/>
              <a:t>からの相談に対しての庁内ルールや</a:t>
            </a:r>
            <a:r>
              <a:rPr lang="ja-JP" altLang="en-US" sz="1200" dirty="0" smtClean="0"/>
              <a:t>、連絡</a:t>
            </a:r>
            <a:r>
              <a:rPr lang="ja-JP" altLang="en-US" sz="1200" dirty="0"/>
              <a:t>体制の検討を行うこと</a:t>
            </a:r>
            <a:r>
              <a:rPr lang="ja-JP" altLang="en-US" sz="1200" dirty="0" smtClean="0"/>
              <a:t>。</a:t>
            </a:r>
            <a:endParaRPr lang="en-US" altLang="ja-JP" sz="1200" dirty="0"/>
          </a:p>
        </p:txBody>
      </p:sp>
      <p:graphicFrame>
        <p:nvGraphicFramePr>
          <p:cNvPr id="3" name="表 2"/>
          <p:cNvGraphicFramePr>
            <a:graphicFrameLocks noGrp="1"/>
          </p:cNvGraphicFramePr>
          <p:nvPr>
            <p:extLst/>
          </p:nvPr>
        </p:nvGraphicFramePr>
        <p:xfrm>
          <a:off x="115889" y="1401743"/>
          <a:ext cx="4096071" cy="3843400"/>
        </p:xfrm>
        <a:graphic>
          <a:graphicData uri="http://schemas.openxmlformats.org/drawingml/2006/table">
            <a:tbl>
              <a:tblPr firstRow="1" firstCol="1" lastRow="1" lastCol="1" bandRow="1" bandCol="1"/>
              <a:tblGrid>
                <a:gridCol w="783703">
                  <a:extLst>
                    <a:ext uri="{9D8B030D-6E8A-4147-A177-3AD203B41FA5}">
                      <a16:colId xmlns:a16="http://schemas.microsoft.com/office/drawing/2014/main" val="20000"/>
                    </a:ext>
                  </a:extLst>
                </a:gridCol>
                <a:gridCol w="1022005">
                  <a:extLst>
                    <a:ext uri="{9D8B030D-6E8A-4147-A177-3AD203B41FA5}">
                      <a16:colId xmlns:a16="http://schemas.microsoft.com/office/drawing/2014/main" val="20001"/>
                    </a:ext>
                  </a:extLst>
                </a:gridCol>
                <a:gridCol w="1183200">
                  <a:extLst>
                    <a:ext uri="{9D8B030D-6E8A-4147-A177-3AD203B41FA5}">
                      <a16:colId xmlns:a16="http://schemas.microsoft.com/office/drawing/2014/main" val="20002"/>
                    </a:ext>
                  </a:extLst>
                </a:gridCol>
                <a:gridCol w="1107163">
                  <a:extLst>
                    <a:ext uri="{9D8B030D-6E8A-4147-A177-3AD203B41FA5}">
                      <a16:colId xmlns:a16="http://schemas.microsoft.com/office/drawing/2014/main" val="20003"/>
                    </a:ext>
                  </a:extLst>
                </a:gridCol>
              </a:tblGrid>
              <a:tr h="174700">
                <a:tc>
                  <a:txBody>
                    <a:bodyPr/>
                    <a:lstStyle/>
                    <a:p>
                      <a:pPr algn="just">
                        <a:spcAft>
                          <a:spcPts val="0"/>
                        </a:spcAft>
                      </a:pPr>
                      <a:r>
                        <a:rPr lang="en-US"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課</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職名</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4700">
                <a:tc>
                  <a:txBody>
                    <a:bodyPr/>
                    <a:lstStyle/>
                    <a:p>
                      <a:pPr algn="just">
                        <a:spcAft>
                          <a:spcPts val="0"/>
                        </a:spcAft>
                      </a:pPr>
                      <a:r>
                        <a:rPr lang="ja-JP" altLang="en-US" sz="10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グループ長</a:t>
                      </a:r>
                      <a:r>
                        <a:rPr lang="ja-JP" sz="10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福祉部</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生活援護課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課長</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4700">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健康部</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健康づくり課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effectLst/>
                          <a:latin typeface="ＭＳ 明朝" panose="02020609040205080304" pitchFamily="17" charset="-128"/>
                          <a:ea typeface="ＭＳ 明朝" panose="02020609040205080304" pitchFamily="17" charset="-128"/>
                          <a:cs typeface="Times New Roman" panose="02020603050405020304" pitchFamily="18" charset="0"/>
                        </a:rPr>
                        <a:t>保健師</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4700">
                <a:tc>
                  <a:txBody>
                    <a:bodyPr/>
                    <a:lstStyle/>
                    <a:p>
                      <a:pPr algn="just">
                        <a:spcAft>
                          <a:spcPts val="0"/>
                        </a:spcAft>
                      </a:pPr>
                      <a:r>
                        <a:rPr lang="ja-JP" altLang="ja-JP" sz="8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副</a:t>
                      </a:r>
                      <a:r>
                        <a:rPr lang="ja-JP" altLang="en-US" sz="8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グループ長</a:t>
                      </a:r>
                      <a:endParaRPr lang="ja-JP" sz="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市長室</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危機管理課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effectLst/>
                          <a:latin typeface="ＭＳ 明朝" panose="02020609040205080304" pitchFamily="17" charset="-128"/>
                          <a:ea typeface="ＭＳ 明朝" panose="02020609040205080304" pitchFamily="17" charset="-128"/>
                          <a:cs typeface="Times New Roman" panose="02020603050405020304" pitchFamily="18" charset="0"/>
                        </a:rPr>
                        <a:t>主事</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企画財政部</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企画政策課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主事</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企画財政部</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収納課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effectLst/>
                          <a:latin typeface="ＭＳ 明朝" panose="02020609040205080304" pitchFamily="17" charset="-128"/>
                          <a:ea typeface="ＭＳ 明朝" panose="02020609040205080304" pitchFamily="17" charset="-128"/>
                          <a:cs typeface="Times New Roman" panose="02020603050405020304" pitchFamily="18" charset="0"/>
                        </a:rPr>
                        <a:t>主事</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総務部</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職員課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主事</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市民部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広聴人権課</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主事補</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環境経済部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商工観光課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主事</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健康部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国保年金課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主任</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健康部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介護保険課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主事</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福祉部</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福祉長寿課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主査</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福祉部</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err="1" smtClean="0">
                          <a:effectLst/>
                          <a:latin typeface="ＭＳ 明朝" panose="02020609040205080304" pitchFamily="17" charset="-128"/>
                          <a:ea typeface="ＭＳ 明朝" panose="02020609040205080304" pitchFamily="17" charset="-128"/>
                          <a:cs typeface="Times New Roman" panose="02020603050405020304" pitchFamily="18" charset="0"/>
                        </a:rPr>
                        <a:t>障がい</a:t>
                      </a:r>
                      <a:r>
                        <a:rPr lang="ja-JP" altLang="en-US" sz="1100" kern="100" dirty="0" smtClean="0">
                          <a:effectLst/>
                          <a:latin typeface="ＭＳ 明朝" panose="02020609040205080304" pitchFamily="17" charset="-128"/>
                          <a:ea typeface="ＭＳ 明朝" panose="02020609040205080304" pitchFamily="17" charset="-128"/>
                          <a:cs typeface="Times New Roman" panose="02020603050405020304" pitchFamily="18" charset="0"/>
                        </a:rPr>
                        <a:t>福祉課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主事補</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74700">
                <a:tc>
                  <a:txBody>
                    <a:bodyPr/>
                    <a:lstStyle/>
                    <a:p>
                      <a:pPr algn="just">
                        <a:spcAft>
                          <a:spcPts val="0"/>
                        </a:spcAft>
                      </a:pPr>
                      <a:r>
                        <a:rPr lang="en-US"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福祉部</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生活援護課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effectLst/>
                          <a:latin typeface="ＭＳ 明朝" panose="02020609040205080304" pitchFamily="17" charset="-128"/>
                          <a:ea typeface="ＭＳ 明朝" panose="02020609040205080304" pitchFamily="17" charset="-128"/>
                          <a:cs typeface="Times New Roman" panose="02020603050405020304" pitchFamily="18" charset="0"/>
                        </a:rPr>
                        <a:t>主事</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74700">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庶　　務</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福祉部</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生活援護課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主査</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74700">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庶　　務</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福祉部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生活援護課</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主事</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子ども未来部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子ども政策課</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副主幹兼係長</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子ども未来部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青少年課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主事</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都市部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建築住宅課</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技幹兼係長</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74700">
                <a:tc>
                  <a:txBody>
                    <a:bodyPr/>
                    <a:lstStyle/>
                    <a:p>
                      <a:pPr algn="just">
                        <a:spcAft>
                          <a:spcPts val="0"/>
                        </a:spcAft>
                      </a:pPr>
                      <a:r>
                        <a:rPr lang="en-US"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教育部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学校教育課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主任</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74700">
                <a:tc>
                  <a:txBody>
                    <a:bodyPr/>
                    <a:lstStyle/>
                    <a:p>
                      <a:pPr algn="just">
                        <a:spcAft>
                          <a:spcPts val="0"/>
                        </a:spcAft>
                      </a:pPr>
                      <a:r>
                        <a:rPr lang="en-US" sz="11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教育部</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1100" kern="10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教育指導課</a:t>
                      </a:r>
                      <a:endParaRPr lang="ja-JP" sz="1100" kern="10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9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副</a:t>
                      </a:r>
                      <a:r>
                        <a:rPr lang="ja-JP" sz="9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主幹兼</a:t>
                      </a:r>
                      <a:r>
                        <a:rPr lang="ja-JP" altLang="en-US" sz="900" kern="100" dirty="0" smtClean="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指導主事</a:t>
                      </a:r>
                      <a:endParaRPr lang="ja-JP" sz="9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74700">
                <a:tc>
                  <a:txBody>
                    <a:bodyPr/>
                    <a:lstStyle/>
                    <a:p>
                      <a:pPr algn="just">
                        <a:spcAft>
                          <a:spcPts val="0"/>
                        </a:spcAft>
                      </a:pP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effectLst/>
                          <a:latin typeface="ＭＳ 明朝" panose="02020609040205080304" pitchFamily="17" charset="-128"/>
                          <a:ea typeface="ＭＳ 明朝" panose="02020609040205080304" pitchFamily="17" charset="-128"/>
                          <a:cs typeface="Times New Roman" panose="02020603050405020304" pitchFamily="18" charset="0"/>
                        </a:rPr>
                        <a:t>上下水道局</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effectLst/>
                          <a:latin typeface="ＭＳ 明朝" panose="02020609040205080304" pitchFamily="17" charset="-128"/>
                          <a:ea typeface="ＭＳ 明朝" panose="02020609040205080304" pitchFamily="17" charset="-128"/>
                          <a:cs typeface="Times New Roman" panose="02020603050405020304" pitchFamily="18" charset="0"/>
                        </a:rPr>
                        <a:t>経営総務課</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1100" kern="100" dirty="0" smtClean="0">
                          <a:effectLst/>
                          <a:latin typeface="ＭＳ 明朝" panose="02020609040205080304" pitchFamily="17" charset="-128"/>
                          <a:ea typeface="ＭＳ 明朝" panose="02020609040205080304" pitchFamily="17" charset="-128"/>
                          <a:cs typeface="Times New Roman" panose="02020603050405020304" pitchFamily="18" charset="0"/>
                        </a:rPr>
                        <a:t>係長</a:t>
                      </a:r>
                      <a:endParaRPr lang="ja-JP"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8" name="テキスト ボックス 7"/>
          <p:cNvSpPr txBox="1"/>
          <p:nvPr/>
        </p:nvSpPr>
        <p:spPr>
          <a:xfrm>
            <a:off x="8388424" y="188914"/>
            <a:ext cx="461665" cy="415180"/>
          </a:xfrm>
          <a:prstGeom prst="rect">
            <a:avLst/>
          </a:prstGeom>
          <a:noFill/>
        </p:spPr>
        <p:txBody>
          <a:bodyPr vert="eaVert" wrap="square" rtlCol="0">
            <a:spAutoFit/>
          </a:bodyPr>
          <a:lstStyle/>
          <a:p>
            <a:r>
              <a:rPr kumimoji="1" lang="ja-JP" altLang="en-US" dirty="0" smtClean="0"/>
              <a:t>７</a:t>
            </a:r>
            <a:endParaRPr kumimoji="1" lang="ja-JP" altLang="en-US" dirty="0"/>
          </a:p>
        </p:txBody>
      </p:sp>
      <p:sp>
        <p:nvSpPr>
          <p:cNvPr id="10" name="角丸四角形 9"/>
          <p:cNvSpPr/>
          <p:nvPr/>
        </p:nvSpPr>
        <p:spPr>
          <a:xfrm>
            <a:off x="4402548" y="3180055"/>
            <a:ext cx="4668846" cy="36001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p:cNvPicPr>
            <a:picLocks noChangeAspect="1"/>
          </p:cNvPicPr>
          <p:nvPr/>
        </p:nvPicPr>
        <p:blipFill>
          <a:blip r:embed="rId3"/>
          <a:stretch>
            <a:fillRect/>
          </a:stretch>
        </p:blipFill>
        <p:spPr>
          <a:xfrm>
            <a:off x="4524442" y="3573016"/>
            <a:ext cx="1934253" cy="2866483"/>
          </a:xfrm>
          <a:prstGeom prst="rect">
            <a:avLst/>
          </a:prstGeom>
          <a:ln>
            <a:solidFill>
              <a:schemeClr val="tx1"/>
            </a:solidFill>
          </a:ln>
        </p:spPr>
      </p:pic>
      <p:pic>
        <p:nvPicPr>
          <p:cNvPr id="1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5301208"/>
            <a:ext cx="1008112" cy="14790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図 13"/>
          <p:cNvPicPr>
            <a:picLocks noChangeAspect="1"/>
          </p:cNvPicPr>
          <p:nvPr/>
        </p:nvPicPr>
        <p:blipFill>
          <a:blip r:embed="rId5"/>
          <a:stretch>
            <a:fillRect/>
          </a:stretch>
        </p:blipFill>
        <p:spPr>
          <a:xfrm>
            <a:off x="1187624" y="5301208"/>
            <a:ext cx="996288" cy="1479026"/>
          </a:xfrm>
          <a:prstGeom prst="rect">
            <a:avLst/>
          </a:prstGeom>
          <a:ln>
            <a:solidFill>
              <a:schemeClr val="tx1"/>
            </a:solidFill>
          </a:ln>
        </p:spPr>
      </p:pic>
      <p:pic>
        <p:nvPicPr>
          <p:cNvPr id="15" name="図 14"/>
          <p:cNvPicPr>
            <a:picLocks noChangeAspect="1"/>
          </p:cNvPicPr>
          <p:nvPr/>
        </p:nvPicPr>
        <p:blipFill>
          <a:blip r:embed="rId6"/>
          <a:stretch>
            <a:fillRect/>
          </a:stretch>
        </p:blipFill>
        <p:spPr>
          <a:xfrm>
            <a:off x="2255920" y="5282273"/>
            <a:ext cx="1019936" cy="1516895"/>
          </a:xfrm>
          <a:prstGeom prst="rect">
            <a:avLst/>
          </a:prstGeom>
          <a:ln>
            <a:solidFill>
              <a:schemeClr val="tx1"/>
            </a:solidFill>
          </a:ln>
        </p:spPr>
      </p:pic>
      <p:pic>
        <p:nvPicPr>
          <p:cNvPr id="16" name="図 15"/>
          <p:cNvPicPr>
            <a:picLocks noChangeAspect="1"/>
          </p:cNvPicPr>
          <p:nvPr/>
        </p:nvPicPr>
        <p:blipFill>
          <a:blip r:embed="rId7"/>
          <a:stretch>
            <a:fillRect/>
          </a:stretch>
        </p:blipFill>
        <p:spPr>
          <a:xfrm>
            <a:off x="3347864" y="5273907"/>
            <a:ext cx="1007645" cy="1506327"/>
          </a:xfrm>
          <a:prstGeom prst="rect">
            <a:avLst/>
          </a:prstGeom>
          <a:ln>
            <a:solidFill>
              <a:schemeClr val="tx1"/>
            </a:solidFill>
          </a:ln>
        </p:spPr>
      </p:pic>
      <p:sp>
        <p:nvSpPr>
          <p:cNvPr id="17" name="テキスト ボックス 16"/>
          <p:cNvSpPr txBox="1"/>
          <p:nvPr/>
        </p:nvSpPr>
        <p:spPr>
          <a:xfrm>
            <a:off x="6553292" y="3261337"/>
            <a:ext cx="2612699" cy="3600986"/>
          </a:xfrm>
          <a:prstGeom prst="rect">
            <a:avLst/>
          </a:prstGeom>
          <a:noFill/>
        </p:spPr>
        <p:txBody>
          <a:bodyPr wrap="square" rtlCol="0">
            <a:spAutoFit/>
          </a:bodyPr>
          <a:lstStyle/>
          <a:p>
            <a:endParaRPr kumimoji="1" lang="en-US" altLang="ja-JP" sz="1400" dirty="0" smtClean="0">
              <a:solidFill>
                <a:srgbClr val="FF0000"/>
              </a:solidFill>
            </a:endParaRPr>
          </a:p>
          <a:p>
            <a:r>
              <a:rPr kumimoji="1" lang="ja-JP" altLang="en-US" sz="1400" b="1" dirty="0" smtClean="0"/>
              <a:t>取り組みの効果</a:t>
            </a:r>
            <a:r>
              <a:rPr lang="ja-JP" altLang="en-US" sz="1400" b="1" dirty="0"/>
              <a:t>の</a:t>
            </a:r>
            <a:r>
              <a:rPr kumimoji="1" lang="ja-JP" altLang="en-US" sz="1400" b="1" dirty="0" smtClean="0"/>
              <a:t>例</a:t>
            </a:r>
            <a:endParaRPr kumimoji="1" lang="en-US" altLang="ja-JP" sz="1400" b="1" dirty="0" smtClean="0"/>
          </a:p>
          <a:p>
            <a:r>
              <a:rPr kumimoji="1" lang="ja-JP" altLang="en-US" sz="1400" b="1" dirty="0" smtClean="0">
                <a:solidFill>
                  <a:srgbClr val="FF0000"/>
                </a:solidFill>
              </a:rPr>
              <a:t>「どうしたらよいか</a:t>
            </a:r>
            <a:r>
              <a:rPr lang="ja-JP" altLang="en-US" sz="1400" b="1" dirty="0" smtClean="0">
                <a:solidFill>
                  <a:srgbClr val="FF0000"/>
                </a:solidFill>
              </a:rPr>
              <a:t>わからない」</a:t>
            </a:r>
            <a:endParaRPr lang="en-US" altLang="ja-JP" sz="1400" b="1" dirty="0" smtClean="0">
              <a:solidFill>
                <a:srgbClr val="FF0000"/>
              </a:solidFill>
            </a:endParaRPr>
          </a:p>
          <a:p>
            <a:r>
              <a:rPr lang="ja-JP" altLang="en-US" sz="1400" b="1" dirty="0">
                <a:solidFill>
                  <a:srgbClr val="FF0000"/>
                </a:solidFill>
              </a:rPr>
              <a:t> </a:t>
            </a:r>
            <a:r>
              <a:rPr lang="ja-JP" altLang="en-US" sz="1400" b="1" dirty="0" smtClean="0">
                <a:solidFill>
                  <a:srgbClr val="FF0000"/>
                </a:solidFill>
              </a:rPr>
              <a:t> へ</a:t>
            </a:r>
            <a:r>
              <a:rPr kumimoji="1" lang="ja-JP" altLang="en-US" sz="1400" b="1" dirty="0" smtClean="0">
                <a:solidFill>
                  <a:srgbClr val="FF0000"/>
                </a:solidFill>
              </a:rPr>
              <a:t>支援を届けます</a:t>
            </a:r>
            <a:endParaRPr kumimoji="1" lang="en-US" altLang="ja-JP" sz="1400" b="1" dirty="0" smtClean="0">
              <a:solidFill>
                <a:srgbClr val="FF0000"/>
              </a:solidFill>
            </a:endParaRPr>
          </a:p>
          <a:p>
            <a:r>
              <a:rPr lang="ja-JP" altLang="en-US" sz="1200" dirty="0" smtClean="0"/>
              <a:t>（「広報</a:t>
            </a:r>
            <a:r>
              <a:rPr lang="ja-JP" altLang="en-US" sz="1200" dirty="0" err="1" smtClean="0"/>
              <a:t>ざま</a:t>
            </a:r>
            <a:r>
              <a:rPr lang="ja-JP" altLang="en-US" sz="1200" dirty="0" smtClean="0"/>
              <a:t>」令和</a:t>
            </a:r>
            <a:r>
              <a:rPr lang="en-US" altLang="ja-JP" sz="1200" dirty="0" smtClean="0"/>
              <a:t>2</a:t>
            </a:r>
            <a:r>
              <a:rPr lang="ja-JP" altLang="en-US" sz="1200" dirty="0" smtClean="0"/>
              <a:t>年</a:t>
            </a:r>
            <a:r>
              <a:rPr lang="en-US" altLang="ja-JP" sz="1200" dirty="0" smtClean="0"/>
              <a:t>8</a:t>
            </a:r>
            <a:r>
              <a:rPr lang="ja-JP" altLang="en-US" sz="1200" dirty="0" smtClean="0"/>
              <a:t>月</a:t>
            </a:r>
            <a:r>
              <a:rPr lang="en-US" altLang="ja-JP" sz="1200" dirty="0" smtClean="0"/>
              <a:t>1</a:t>
            </a:r>
            <a:r>
              <a:rPr lang="ja-JP" altLang="en-US" sz="1200" dirty="0" smtClean="0"/>
              <a:t>日号）</a:t>
            </a:r>
            <a:endParaRPr lang="en-US" altLang="ja-JP" sz="1200" dirty="0"/>
          </a:p>
          <a:p>
            <a:r>
              <a:rPr kumimoji="1" lang="ja-JP" altLang="en-US" sz="1200" dirty="0" smtClean="0"/>
              <a:t>アウトリーチ支援開始時、</a:t>
            </a:r>
            <a:endParaRPr kumimoji="1" lang="en-US" altLang="ja-JP" sz="1200" dirty="0" smtClean="0"/>
          </a:p>
          <a:p>
            <a:r>
              <a:rPr kumimoji="1" lang="ja-JP" altLang="en-US" sz="1200" dirty="0" smtClean="0"/>
              <a:t>広報担当職員考案の見出し。</a:t>
            </a:r>
            <a:endParaRPr kumimoji="1" lang="en-US" altLang="ja-JP" sz="1200" dirty="0" smtClean="0"/>
          </a:p>
          <a:p>
            <a:endParaRPr kumimoji="1" lang="en-US" altLang="ja-JP" sz="1400" dirty="0" smtClean="0"/>
          </a:p>
          <a:p>
            <a:r>
              <a:rPr lang="ja-JP" altLang="en-US" sz="1200" dirty="0" smtClean="0"/>
              <a:t>「広報をみました。</a:t>
            </a:r>
            <a:r>
              <a:rPr kumimoji="1" lang="ja-JP" altLang="en-US" sz="1200" dirty="0" smtClean="0"/>
              <a:t>どうしたらいいのかわかりません。」</a:t>
            </a:r>
            <a:endParaRPr kumimoji="1" lang="en-US" altLang="ja-JP" sz="1200" dirty="0" smtClean="0"/>
          </a:p>
          <a:p>
            <a:r>
              <a:rPr lang="ja-JP" altLang="en-US" sz="1200" dirty="0" smtClean="0"/>
              <a:t>という電話が入った。</a:t>
            </a:r>
            <a:endParaRPr lang="en-US" altLang="ja-JP" sz="1200" dirty="0" smtClean="0"/>
          </a:p>
          <a:p>
            <a:r>
              <a:rPr kumimoji="1" lang="ja-JP" altLang="en-US" sz="1200" dirty="0" smtClean="0"/>
              <a:t>➡債務</a:t>
            </a:r>
            <a:r>
              <a:rPr lang="ja-JP" altLang="en-US" sz="1200" dirty="0" smtClean="0"/>
              <a:t>・メンタルヘルス・高齢</a:t>
            </a:r>
            <a:r>
              <a:rPr lang="en-US" altLang="ja-JP" sz="1200" dirty="0" smtClean="0"/>
              <a:t>…</a:t>
            </a:r>
            <a:endParaRPr kumimoji="1" lang="en-US" altLang="ja-JP" sz="1200" dirty="0" smtClean="0"/>
          </a:p>
          <a:p>
            <a:r>
              <a:rPr lang="ja-JP" altLang="en-US" sz="1200" dirty="0"/>
              <a:t>　 </a:t>
            </a:r>
            <a:r>
              <a:rPr lang="en-US" altLang="ja-JP" sz="1200" dirty="0" smtClean="0"/>
              <a:t>(</a:t>
            </a:r>
            <a:r>
              <a:rPr kumimoji="1" lang="ja-JP" altLang="en-US" sz="1200" dirty="0" smtClean="0"/>
              <a:t>複合的な相談内容</a:t>
            </a:r>
            <a:r>
              <a:rPr kumimoji="1" lang="en-US" altLang="ja-JP" sz="1200" dirty="0" smtClean="0"/>
              <a:t>)</a:t>
            </a:r>
          </a:p>
          <a:p>
            <a:r>
              <a:rPr lang="ja-JP" altLang="en-US" sz="1200" dirty="0" smtClean="0"/>
              <a:t>　　　　　　　　　　　</a:t>
            </a:r>
            <a:endParaRPr lang="en-US" altLang="ja-JP" sz="1200" dirty="0"/>
          </a:p>
          <a:p>
            <a:r>
              <a:rPr lang="ja-JP" altLang="en-US" sz="1200" dirty="0" smtClean="0">
                <a:solidFill>
                  <a:srgbClr val="FF0000"/>
                </a:solidFill>
              </a:rPr>
              <a:t>主訴がはっきりしなくても、</a:t>
            </a:r>
            <a:endParaRPr lang="en-US" altLang="ja-JP" sz="1200" dirty="0" smtClean="0">
              <a:solidFill>
                <a:srgbClr val="FF0000"/>
              </a:solidFill>
            </a:endParaRPr>
          </a:p>
          <a:p>
            <a:r>
              <a:rPr kumimoji="1" lang="ja-JP" altLang="en-US" sz="1200" dirty="0" smtClean="0">
                <a:solidFill>
                  <a:srgbClr val="FF0000"/>
                </a:solidFill>
              </a:rPr>
              <a:t>相談を受けとめる姿勢の重要性が</a:t>
            </a:r>
            <a:endParaRPr kumimoji="1" lang="en-US" altLang="ja-JP" sz="1200" dirty="0" smtClean="0">
              <a:solidFill>
                <a:srgbClr val="FF0000"/>
              </a:solidFill>
            </a:endParaRPr>
          </a:p>
          <a:p>
            <a:r>
              <a:rPr lang="ja-JP" altLang="en-US" sz="1200" dirty="0">
                <a:solidFill>
                  <a:srgbClr val="FF0000"/>
                </a:solidFill>
              </a:rPr>
              <a:t>理解</a:t>
            </a:r>
            <a:r>
              <a:rPr lang="ja-JP" altLang="en-US" sz="1200" dirty="0" smtClean="0">
                <a:solidFill>
                  <a:srgbClr val="FF0000"/>
                </a:solidFill>
              </a:rPr>
              <a:t>されてきたという手応え。</a:t>
            </a:r>
            <a:endParaRPr kumimoji="1" lang="en-US" altLang="ja-JP" sz="1200" dirty="0" smtClean="0">
              <a:solidFill>
                <a:srgbClr val="FF0000"/>
              </a:solidFill>
            </a:endParaRPr>
          </a:p>
          <a:p>
            <a:endParaRPr kumimoji="1" lang="ja-JP" altLang="en-US" sz="1200" dirty="0">
              <a:solidFill>
                <a:srgbClr val="FF0000"/>
              </a:solidFill>
            </a:endParaRPr>
          </a:p>
        </p:txBody>
      </p:sp>
      <p:sp>
        <p:nvSpPr>
          <p:cNvPr id="18" name="タイトル 1"/>
          <p:cNvSpPr>
            <a:spLocks noGrp="1"/>
          </p:cNvSpPr>
          <p:nvPr>
            <p:ph type="title"/>
          </p:nvPr>
        </p:nvSpPr>
        <p:spPr>
          <a:xfrm>
            <a:off x="457200" y="188914"/>
            <a:ext cx="8229600" cy="706437"/>
          </a:xfrm>
        </p:spPr>
        <p:txBody>
          <a:bodyPr/>
          <a:lstStyle/>
          <a:p>
            <a:r>
              <a:rPr lang="ja-JP" altLang="en-US" sz="2400" b="0" dirty="0" smtClean="0"/>
              <a:t>①市</a:t>
            </a:r>
            <a:r>
              <a:rPr lang="ja-JP" altLang="en-US" sz="2400" b="0" dirty="0"/>
              <a:t>役所の機能を活かして相談につなげる</a:t>
            </a:r>
          </a:p>
        </p:txBody>
      </p:sp>
    </p:spTree>
    <p:extLst>
      <p:ext uri="{BB962C8B-B14F-4D97-AF65-F5344CB8AC3E}">
        <p14:creationId xmlns:p14="http://schemas.microsoft.com/office/powerpoint/2010/main" val="2304088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b="0" dirty="0" smtClean="0"/>
              <a:t>①市</a:t>
            </a:r>
            <a:r>
              <a:rPr lang="ja-JP" altLang="en-US" sz="2400" b="0" dirty="0"/>
              <a:t>役所の機能を活かして相談につなげる</a:t>
            </a:r>
          </a:p>
        </p:txBody>
      </p:sp>
      <p:sp>
        <p:nvSpPr>
          <p:cNvPr id="4" name="角丸四角形 3"/>
          <p:cNvSpPr/>
          <p:nvPr/>
        </p:nvSpPr>
        <p:spPr>
          <a:xfrm>
            <a:off x="190782" y="837181"/>
            <a:ext cx="4320480" cy="2736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55026" y="837181"/>
            <a:ext cx="4320480" cy="2736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38334" y="4005064"/>
            <a:ext cx="4361657" cy="2736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4696203" y="4005064"/>
            <a:ext cx="4340293" cy="2736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546" y="956476"/>
            <a:ext cx="1409204" cy="1939284"/>
          </a:xfrm>
          <a:prstGeom prst="rect">
            <a:avLst/>
          </a:prstGeom>
          <a:ln w="12700">
            <a:solidFill>
              <a:schemeClr val="tx1"/>
            </a:solidFill>
          </a:ln>
        </p:spPr>
      </p:pic>
      <p:sp>
        <p:nvSpPr>
          <p:cNvPr id="12" name="テキスト ボックス 11"/>
          <p:cNvSpPr txBox="1"/>
          <p:nvPr/>
        </p:nvSpPr>
        <p:spPr>
          <a:xfrm>
            <a:off x="4973890" y="3284984"/>
            <a:ext cx="3682752" cy="246221"/>
          </a:xfrm>
          <a:prstGeom prst="rect">
            <a:avLst/>
          </a:prstGeom>
          <a:noFill/>
        </p:spPr>
        <p:txBody>
          <a:bodyPr wrap="square" rtlCol="0">
            <a:spAutoFit/>
          </a:bodyPr>
          <a:lstStyle/>
          <a:p>
            <a:r>
              <a:rPr lang="en-US" altLang="ja-JP" sz="1000" dirty="0">
                <a:hlinkClick r:id="rId3"/>
              </a:rPr>
              <a:t>https://</a:t>
            </a:r>
            <a:r>
              <a:rPr lang="en-US" altLang="ja-JP" sz="1000" dirty="0" smtClean="0">
                <a:hlinkClick r:id="rId3"/>
              </a:rPr>
              <a:t>www.townnews.co.jp/0403/2020/01/10/513422.html</a:t>
            </a:r>
            <a:endParaRPr lang="en-US" altLang="ja-JP" sz="1000" dirty="0"/>
          </a:p>
        </p:txBody>
      </p:sp>
      <p:sp>
        <p:nvSpPr>
          <p:cNvPr id="14" name="テキスト ボックス 13"/>
          <p:cNvSpPr txBox="1"/>
          <p:nvPr/>
        </p:nvSpPr>
        <p:spPr>
          <a:xfrm>
            <a:off x="189105" y="2967047"/>
            <a:ext cx="4218941" cy="400110"/>
          </a:xfrm>
          <a:prstGeom prst="rect">
            <a:avLst/>
          </a:prstGeom>
          <a:noFill/>
        </p:spPr>
        <p:txBody>
          <a:bodyPr wrap="square" rtlCol="0">
            <a:spAutoFit/>
          </a:bodyPr>
          <a:lstStyle/>
          <a:p>
            <a:r>
              <a:rPr lang="ja-JP" altLang="en-US" sz="1000" dirty="0" smtClean="0"/>
              <a:t>★相談</a:t>
            </a:r>
            <a:r>
              <a:rPr lang="ja-JP" altLang="en-US" sz="1000" dirty="0"/>
              <a:t>内容をシートで共有　たらい回しを防ぐ　座間市が県内初の</a:t>
            </a:r>
            <a:r>
              <a:rPr lang="ja-JP" altLang="en-US" sz="1000" dirty="0" smtClean="0"/>
              <a:t>試み</a:t>
            </a:r>
            <a:endParaRPr lang="en-US" altLang="ja-JP" sz="1000" dirty="0" smtClean="0"/>
          </a:p>
          <a:p>
            <a:r>
              <a:rPr kumimoji="1" lang="en-US" altLang="ja-JP" sz="1000" dirty="0" smtClean="0"/>
              <a:t>                                                        </a:t>
            </a:r>
            <a:r>
              <a:rPr kumimoji="1" lang="ja-JP" altLang="en-US" sz="1000" dirty="0" smtClean="0"/>
              <a:t>　　　</a:t>
            </a:r>
            <a:r>
              <a:rPr lang="zh-TW" altLang="en-US" sz="1000" dirty="0" smtClean="0"/>
              <a:t>神奈川</a:t>
            </a:r>
            <a:r>
              <a:rPr lang="zh-TW" altLang="en-US" sz="1000" dirty="0"/>
              <a:t>新聞 </a:t>
            </a:r>
            <a:r>
              <a:rPr lang="en-US" altLang="zh-TW" sz="1000" dirty="0"/>
              <a:t>| </a:t>
            </a:r>
            <a:r>
              <a:rPr lang="ja-JP" altLang="en-US" sz="1000" dirty="0" smtClean="0">
                <a:solidFill>
                  <a:srgbClr val="FF0000"/>
                </a:solidFill>
              </a:rPr>
              <a:t>平成</a:t>
            </a:r>
            <a:r>
              <a:rPr lang="en-US" altLang="ja-JP" sz="1000" dirty="0" smtClean="0">
                <a:solidFill>
                  <a:srgbClr val="FF0000"/>
                </a:solidFill>
              </a:rPr>
              <a:t>30</a:t>
            </a:r>
            <a:r>
              <a:rPr lang="zh-TW" altLang="en-US" sz="1000" dirty="0" smtClean="0">
                <a:solidFill>
                  <a:srgbClr val="FF0000"/>
                </a:solidFill>
              </a:rPr>
              <a:t>年</a:t>
            </a:r>
            <a:r>
              <a:rPr lang="en-US" altLang="zh-TW" sz="1000" dirty="0"/>
              <a:t>12</a:t>
            </a:r>
            <a:r>
              <a:rPr lang="zh-TW" altLang="en-US" sz="1000" dirty="0"/>
              <a:t>月</a:t>
            </a:r>
            <a:r>
              <a:rPr lang="en-US" altLang="zh-TW" sz="1000" dirty="0" smtClean="0"/>
              <a:t>17</a:t>
            </a:r>
            <a:r>
              <a:rPr lang="zh-TW" altLang="en-US" sz="1000" dirty="0" smtClean="0"/>
              <a:t>日</a:t>
            </a:r>
            <a:endParaRPr kumimoji="1" lang="ja-JP" altLang="en-US" sz="1000" dirty="0"/>
          </a:p>
        </p:txBody>
      </p:sp>
      <p:sp>
        <p:nvSpPr>
          <p:cNvPr id="15" name="テキスト ボックス 14"/>
          <p:cNvSpPr txBox="1"/>
          <p:nvPr/>
        </p:nvSpPr>
        <p:spPr>
          <a:xfrm>
            <a:off x="1760867" y="968222"/>
            <a:ext cx="2405795" cy="1446550"/>
          </a:xfrm>
          <a:prstGeom prst="rect">
            <a:avLst/>
          </a:prstGeom>
          <a:noFill/>
        </p:spPr>
        <p:txBody>
          <a:bodyPr wrap="square" rtlCol="0">
            <a:spAutoFit/>
          </a:bodyPr>
          <a:lstStyle/>
          <a:p>
            <a:r>
              <a:rPr lang="ja-JP" altLang="en-US" sz="1100" b="1" dirty="0"/>
              <a:t>「つなぐシート」</a:t>
            </a:r>
          </a:p>
          <a:p>
            <a:r>
              <a:rPr lang="ja-JP" altLang="en-US" sz="1100" dirty="0"/>
              <a:t>東京都足立区の取り組みを参考に</a:t>
            </a:r>
          </a:p>
          <a:p>
            <a:r>
              <a:rPr lang="en-US" altLang="ja-JP" sz="1100" dirty="0"/>
              <a:t>H30.9</a:t>
            </a:r>
            <a:r>
              <a:rPr lang="ja-JP" altLang="en-US" sz="1100" dirty="0"/>
              <a:t>月より試行を経て実施。</a:t>
            </a:r>
          </a:p>
          <a:p>
            <a:r>
              <a:rPr lang="ja-JP" altLang="en-US" sz="1100" dirty="0"/>
              <a:t>相談者が多様な問題を抱えている場合一つの窓口での解決はなかなかできず複数窓口の案内が必要な場合もあるため、複数窓口間における連携をスムーズにするためにシートを作成</a:t>
            </a:r>
            <a:r>
              <a:rPr lang="ja-JP" altLang="en-US" sz="1100" dirty="0" smtClean="0"/>
              <a:t>。</a:t>
            </a:r>
            <a:endParaRPr lang="ja-JP" altLang="en-US" sz="1100" dirty="0"/>
          </a:p>
        </p:txBody>
      </p:sp>
      <p:sp>
        <p:nvSpPr>
          <p:cNvPr id="18" name="テキスト ボックス 17"/>
          <p:cNvSpPr txBox="1"/>
          <p:nvPr/>
        </p:nvSpPr>
        <p:spPr>
          <a:xfrm>
            <a:off x="4716016" y="2589039"/>
            <a:ext cx="4176464" cy="430887"/>
          </a:xfrm>
          <a:prstGeom prst="rect">
            <a:avLst/>
          </a:prstGeom>
          <a:noFill/>
        </p:spPr>
        <p:txBody>
          <a:bodyPr wrap="square" rtlCol="0">
            <a:spAutoFit/>
          </a:bodyPr>
          <a:lstStyle/>
          <a:p>
            <a:r>
              <a:rPr lang="ja-JP" altLang="en-US" sz="1100" b="1" dirty="0" smtClean="0"/>
              <a:t>研修会「みんなが</a:t>
            </a:r>
            <a:r>
              <a:rPr lang="ja-JP" altLang="en-US" sz="1100" b="1" dirty="0"/>
              <a:t>相談員</a:t>
            </a:r>
            <a:r>
              <a:rPr lang="en-US" altLang="ja-JP" sz="1100" b="1" dirty="0" smtClean="0"/>
              <a:t>〜</a:t>
            </a:r>
            <a:r>
              <a:rPr lang="ja-JP" altLang="en-US" sz="1100" b="1" dirty="0" smtClean="0"/>
              <a:t>マル</a:t>
            </a:r>
            <a:r>
              <a:rPr lang="ja-JP" altLang="en-US" sz="1100" b="1" dirty="0"/>
              <a:t>っとざま</a:t>
            </a:r>
            <a:r>
              <a:rPr lang="en-US" altLang="ja-JP" sz="1100" b="1" dirty="0"/>
              <a:t>〜</a:t>
            </a:r>
            <a:r>
              <a:rPr lang="ja-JP" altLang="en-US" sz="1100" b="1" dirty="0" smtClean="0"/>
              <a:t>」</a:t>
            </a:r>
            <a:endParaRPr lang="en-US" altLang="ja-JP" sz="1100" b="1" dirty="0" smtClean="0"/>
          </a:p>
          <a:p>
            <a:r>
              <a:rPr lang="ja-JP" altLang="en-US" sz="1100" dirty="0" smtClean="0"/>
              <a:t>「つなぐシート」の活用方法等：集合研修➡オンラインコンテンツ化</a:t>
            </a:r>
            <a:endParaRPr lang="ja-JP" altLang="en-US" sz="1100" dirty="0"/>
          </a:p>
        </p:txBody>
      </p:sp>
      <p:sp>
        <p:nvSpPr>
          <p:cNvPr id="20" name="テキスト ボックス 19"/>
          <p:cNvSpPr txBox="1"/>
          <p:nvPr/>
        </p:nvSpPr>
        <p:spPr>
          <a:xfrm>
            <a:off x="539552" y="3316981"/>
            <a:ext cx="3682752" cy="246221"/>
          </a:xfrm>
          <a:prstGeom prst="rect">
            <a:avLst/>
          </a:prstGeom>
          <a:noFill/>
        </p:spPr>
        <p:txBody>
          <a:bodyPr wrap="square" rtlCol="0">
            <a:spAutoFit/>
          </a:bodyPr>
          <a:lstStyle/>
          <a:p>
            <a:r>
              <a:rPr lang="en-US" altLang="ja-JP" sz="1000" dirty="0" smtClean="0">
                <a:hlinkClick r:id="rId4"/>
              </a:rPr>
              <a:t>https</a:t>
            </a:r>
            <a:r>
              <a:rPr lang="en-US" altLang="ja-JP" sz="1000" dirty="0">
                <a:hlinkClick r:id="rId4"/>
              </a:rPr>
              <a:t>://</a:t>
            </a:r>
            <a:r>
              <a:rPr lang="en-US" altLang="ja-JP" sz="1000" dirty="0" smtClean="0">
                <a:hlinkClick r:id="rId4"/>
              </a:rPr>
              <a:t>www.kanaloco.jp/news/government/entry-146526.html</a:t>
            </a:r>
            <a:endParaRPr lang="en-US" altLang="ja-JP" sz="1000" dirty="0" smtClean="0"/>
          </a:p>
        </p:txBody>
      </p:sp>
      <p:sp>
        <p:nvSpPr>
          <p:cNvPr id="21" name="テキスト ボックス 20"/>
          <p:cNvSpPr txBox="1"/>
          <p:nvPr/>
        </p:nvSpPr>
        <p:spPr>
          <a:xfrm>
            <a:off x="4766785" y="2981101"/>
            <a:ext cx="4218941" cy="400110"/>
          </a:xfrm>
          <a:prstGeom prst="rect">
            <a:avLst/>
          </a:prstGeom>
          <a:noFill/>
        </p:spPr>
        <p:txBody>
          <a:bodyPr wrap="square" rtlCol="0">
            <a:spAutoFit/>
          </a:bodyPr>
          <a:lstStyle/>
          <a:p>
            <a:r>
              <a:rPr lang="ja-JP" altLang="en-US" sz="1000" dirty="0" smtClean="0"/>
              <a:t>★座間市　相談</a:t>
            </a:r>
            <a:r>
              <a:rPr lang="ja-JP" altLang="en-US" sz="1000" dirty="0"/>
              <a:t>支援事業を</a:t>
            </a:r>
            <a:r>
              <a:rPr lang="ja-JP" altLang="en-US" sz="1000" dirty="0" smtClean="0"/>
              <a:t>強化　研修</a:t>
            </a:r>
            <a:r>
              <a:rPr lang="ja-JP" altLang="en-US" sz="1000" dirty="0"/>
              <a:t>行い、全職員に</a:t>
            </a:r>
            <a:r>
              <a:rPr lang="ja-JP" altLang="en-US" sz="1000" dirty="0" smtClean="0"/>
              <a:t>啓蒙</a:t>
            </a:r>
            <a:endParaRPr lang="en-US" altLang="ja-JP" sz="1000" dirty="0" smtClean="0"/>
          </a:p>
          <a:p>
            <a:r>
              <a:rPr lang="ja-JP" altLang="en-US" sz="1000" dirty="0" smtClean="0"/>
              <a:t>　　　　　　　　　　　　　　　　　　　　　　　　　タウンニュース</a:t>
            </a:r>
            <a:r>
              <a:rPr lang="zh-TW" altLang="en-US" sz="1000" dirty="0" smtClean="0"/>
              <a:t> </a:t>
            </a:r>
            <a:r>
              <a:rPr lang="en-US" altLang="zh-TW" sz="1000" dirty="0"/>
              <a:t>| </a:t>
            </a:r>
            <a:r>
              <a:rPr lang="ja-JP" altLang="en-US" sz="1000" dirty="0" smtClean="0">
                <a:solidFill>
                  <a:srgbClr val="FF0000"/>
                </a:solidFill>
              </a:rPr>
              <a:t>令和</a:t>
            </a:r>
            <a:r>
              <a:rPr lang="en-US" altLang="zh-TW" sz="1000" dirty="0" smtClean="0">
                <a:solidFill>
                  <a:srgbClr val="FF0000"/>
                </a:solidFill>
              </a:rPr>
              <a:t>2</a:t>
            </a:r>
            <a:r>
              <a:rPr lang="zh-TW" altLang="en-US" sz="1000" dirty="0" smtClean="0">
                <a:solidFill>
                  <a:srgbClr val="FF0000"/>
                </a:solidFill>
              </a:rPr>
              <a:t>年</a:t>
            </a:r>
            <a:r>
              <a:rPr lang="en-US" altLang="zh-TW" sz="1000" dirty="0" smtClean="0"/>
              <a:t>1</a:t>
            </a:r>
            <a:r>
              <a:rPr lang="zh-TW" altLang="en-US" sz="1000" dirty="0" smtClean="0"/>
              <a:t>月</a:t>
            </a:r>
            <a:r>
              <a:rPr lang="en-US" altLang="zh-TW" sz="1000" dirty="0" smtClean="0"/>
              <a:t>1</a:t>
            </a:r>
            <a:r>
              <a:rPr lang="en-US" altLang="ja-JP" sz="1000" dirty="0" smtClean="0"/>
              <a:t>0</a:t>
            </a:r>
            <a:r>
              <a:rPr lang="zh-TW" altLang="en-US" sz="1000" dirty="0" smtClean="0"/>
              <a:t>日</a:t>
            </a:r>
            <a:endParaRPr kumimoji="1" lang="ja-JP" altLang="en-US" sz="1000" dirty="0"/>
          </a:p>
        </p:txBody>
      </p:sp>
      <p:pic>
        <p:nvPicPr>
          <p:cNvPr id="22" name="図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546" y="4201110"/>
            <a:ext cx="2558776" cy="1604154"/>
          </a:xfrm>
          <a:prstGeom prst="rect">
            <a:avLst/>
          </a:prstGeom>
          <a:ln>
            <a:solidFill>
              <a:schemeClr val="tx1"/>
            </a:solidFill>
          </a:ln>
        </p:spPr>
      </p:pic>
      <p:sp>
        <p:nvSpPr>
          <p:cNvPr id="24" name="テキスト ボックス 23"/>
          <p:cNvSpPr txBox="1"/>
          <p:nvPr/>
        </p:nvSpPr>
        <p:spPr>
          <a:xfrm>
            <a:off x="2925474" y="4256801"/>
            <a:ext cx="1390646" cy="1446550"/>
          </a:xfrm>
          <a:prstGeom prst="rect">
            <a:avLst/>
          </a:prstGeom>
          <a:noFill/>
        </p:spPr>
        <p:txBody>
          <a:bodyPr wrap="square" rtlCol="0">
            <a:spAutoFit/>
          </a:bodyPr>
          <a:lstStyle/>
          <a:p>
            <a:r>
              <a:rPr lang="ja-JP" altLang="en-US" sz="1100" b="1" dirty="0" smtClean="0"/>
              <a:t>「相談チャート」</a:t>
            </a:r>
            <a:endParaRPr lang="en-US" altLang="ja-JP" sz="1100" b="1" dirty="0" smtClean="0"/>
          </a:p>
          <a:p>
            <a:r>
              <a:rPr lang="ja-JP" altLang="en-US" sz="1100" dirty="0">
                <a:solidFill>
                  <a:srgbClr val="FF0000"/>
                </a:solidFill>
              </a:rPr>
              <a:t>困りごとを説明できない市民の相談支援へのつなぎのために、業務</a:t>
            </a:r>
            <a:r>
              <a:rPr lang="ja-JP" altLang="en-US" sz="1100" dirty="0" smtClean="0">
                <a:solidFill>
                  <a:srgbClr val="FF0000"/>
                </a:solidFill>
              </a:rPr>
              <a:t>経験</a:t>
            </a:r>
            <a:r>
              <a:rPr lang="ja-JP" altLang="en-US" sz="1100" dirty="0">
                <a:solidFill>
                  <a:srgbClr val="FF0000"/>
                </a:solidFill>
              </a:rPr>
              <a:t>の長い職員が行っている「気づき」の技術の共有を</a:t>
            </a:r>
            <a:r>
              <a:rPr lang="ja-JP" altLang="en-US" sz="1100" dirty="0" smtClean="0">
                <a:solidFill>
                  <a:srgbClr val="FF0000"/>
                </a:solidFill>
              </a:rPr>
              <a:t>図る試み。</a:t>
            </a:r>
            <a:endParaRPr lang="ja-JP" altLang="en-US" sz="1100" dirty="0">
              <a:solidFill>
                <a:srgbClr val="FF0000"/>
              </a:solidFill>
            </a:endParaRPr>
          </a:p>
        </p:txBody>
      </p:sp>
      <p:sp>
        <p:nvSpPr>
          <p:cNvPr id="25" name="テキスト ボックス 24"/>
          <p:cNvSpPr txBox="1"/>
          <p:nvPr/>
        </p:nvSpPr>
        <p:spPr>
          <a:xfrm>
            <a:off x="189104" y="5829466"/>
            <a:ext cx="4218941" cy="400110"/>
          </a:xfrm>
          <a:prstGeom prst="rect">
            <a:avLst/>
          </a:prstGeom>
          <a:noFill/>
        </p:spPr>
        <p:txBody>
          <a:bodyPr wrap="square" rtlCol="0">
            <a:spAutoFit/>
          </a:bodyPr>
          <a:lstStyle/>
          <a:p>
            <a:r>
              <a:rPr lang="ja-JP" altLang="en-US" sz="1000" dirty="0" smtClean="0"/>
              <a:t>★小さな気づきを大きな安心へ　職員向けの「相談チャート」を作成</a:t>
            </a:r>
            <a:endParaRPr lang="en-US" altLang="ja-JP" sz="1000" dirty="0" smtClean="0"/>
          </a:p>
          <a:p>
            <a:r>
              <a:rPr kumimoji="1" lang="en-US" altLang="ja-JP" sz="1000" dirty="0" smtClean="0"/>
              <a:t>                                                        </a:t>
            </a:r>
            <a:r>
              <a:rPr kumimoji="1" lang="ja-JP" altLang="en-US" sz="1000" dirty="0" smtClean="0"/>
              <a:t>　市プレスリリース</a:t>
            </a:r>
            <a:r>
              <a:rPr lang="zh-TW" altLang="en-US" sz="1000" dirty="0" smtClean="0"/>
              <a:t> </a:t>
            </a:r>
            <a:r>
              <a:rPr lang="en-US" altLang="zh-TW" sz="1000" dirty="0" smtClean="0"/>
              <a:t>|</a:t>
            </a:r>
            <a:r>
              <a:rPr lang="ja-JP" altLang="en-US" sz="1000" dirty="0" smtClean="0">
                <a:solidFill>
                  <a:srgbClr val="FF0000"/>
                </a:solidFill>
              </a:rPr>
              <a:t>令和</a:t>
            </a:r>
            <a:r>
              <a:rPr lang="en-US" altLang="ja-JP" sz="1000" dirty="0" smtClean="0">
                <a:solidFill>
                  <a:srgbClr val="FF0000"/>
                </a:solidFill>
              </a:rPr>
              <a:t>3</a:t>
            </a:r>
            <a:r>
              <a:rPr lang="zh-TW" altLang="en-US" sz="1000" dirty="0" smtClean="0">
                <a:solidFill>
                  <a:srgbClr val="FF0000"/>
                </a:solidFill>
              </a:rPr>
              <a:t>年</a:t>
            </a:r>
            <a:r>
              <a:rPr lang="en-US" altLang="ja-JP" sz="1000" dirty="0" smtClean="0"/>
              <a:t>3</a:t>
            </a:r>
            <a:r>
              <a:rPr lang="zh-TW" altLang="en-US" sz="1000" dirty="0" smtClean="0"/>
              <a:t>月</a:t>
            </a:r>
            <a:r>
              <a:rPr lang="en-US" altLang="zh-TW" sz="1000" dirty="0" smtClean="0"/>
              <a:t>1</a:t>
            </a:r>
            <a:r>
              <a:rPr lang="en-US" altLang="ja-JP" sz="1000" dirty="0" smtClean="0"/>
              <a:t>5</a:t>
            </a:r>
            <a:r>
              <a:rPr lang="zh-TW" altLang="en-US" sz="1000" dirty="0" smtClean="0"/>
              <a:t>日</a:t>
            </a:r>
            <a:endParaRPr kumimoji="1" lang="ja-JP" altLang="en-US" sz="1000" dirty="0"/>
          </a:p>
        </p:txBody>
      </p:sp>
      <p:sp>
        <p:nvSpPr>
          <p:cNvPr id="26" name="テキスト ボックス 25"/>
          <p:cNvSpPr txBox="1"/>
          <p:nvPr/>
        </p:nvSpPr>
        <p:spPr>
          <a:xfrm>
            <a:off x="302166" y="6274181"/>
            <a:ext cx="4013954" cy="1015663"/>
          </a:xfrm>
          <a:prstGeom prst="rect">
            <a:avLst/>
          </a:prstGeom>
          <a:noFill/>
        </p:spPr>
        <p:txBody>
          <a:bodyPr wrap="square" rtlCol="0">
            <a:spAutoFit/>
          </a:bodyPr>
          <a:lstStyle/>
          <a:p>
            <a:r>
              <a:rPr lang="en-US" altLang="ja-JP" sz="1000" dirty="0" smtClean="0">
                <a:hlinkClick r:id="rId6"/>
              </a:rPr>
              <a:t>https</a:t>
            </a:r>
            <a:r>
              <a:rPr lang="en-US" altLang="ja-JP" sz="1000" dirty="0">
                <a:hlinkClick r:id="rId6"/>
              </a:rPr>
              <a:t>://www.city.zama.kanagawa.jp/_res/projects/default_project/_page_/</a:t>
            </a:r>
            <a:r>
              <a:rPr lang="en-US" altLang="ja-JP" sz="1000" dirty="0" smtClean="0">
                <a:hlinkClick r:id="rId6"/>
              </a:rPr>
              <a:t>001/003/562/210315-3.pdf</a:t>
            </a:r>
            <a:endParaRPr lang="en-US" altLang="ja-JP" sz="1000" dirty="0" smtClean="0"/>
          </a:p>
          <a:p>
            <a:endParaRPr lang="en-US" altLang="ja-JP" sz="1000" dirty="0" smtClean="0"/>
          </a:p>
          <a:p>
            <a:endParaRPr lang="en-US" altLang="ja-JP" sz="1000" dirty="0" smtClean="0"/>
          </a:p>
          <a:p>
            <a:endParaRPr lang="en-US" altLang="ja-JP" sz="1000" dirty="0" smtClean="0"/>
          </a:p>
          <a:p>
            <a:endParaRPr lang="en-US" altLang="ja-JP" sz="1000" dirty="0"/>
          </a:p>
        </p:txBody>
      </p:sp>
      <p:pic>
        <p:nvPicPr>
          <p:cNvPr id="27" name="図 26"/>
          <p:cNvPicPr>
            <a:picLocks noChangeAspect="1"/>
          </p:cNvPicPr>
          <p:nvPr/>
        </p:nvPicPr>
        <p:blipFill>
          <a:blip r:embed="rId7"/>
          <a:stretch>
            <a:fillRect/>
          </a:stretch>
        </p:blipFill>
        <p:spPr>
          <a:xfrm>
            <a:off x="5267094" y="4135695"/>
            <a:ext cx="3096344" cy="1621252"/>
          </a:xfrm>
          <a:prstGeom prst="rect">
            <a:avLst/>
          </a:prstGeom>
        </p:spPr>
      </p:pic>
      <p:sp>
        <p:nvSpPr>
          <p:cNvPr id="28" name="テキスト ボックス 27"/>
          <p:cNvSpPr txBox="1"/>
          <p:nvPr/>
        </p:nvSpPr>
        <p:spPr>
          <a:xfrm>
            <a:off x="4790963" y="5701563"/>
            <a:ext cx="4248472" cy="938719"/>
          </a:xfrm>
          <a:prstGeom prst="rect">
            <a:avLst/>
          </a:prstGeom>
          <a:noFill/>
        </p:spPr>
        <p:txBody>
          <a:bodyPr wrap="square" rtlCol="0">
            <a:spAutoFit/>
          </a:bodyPr>
          <a:lstStyle/>
          <a:p>
            <a:r>
              <a:rPr lang="ja-JP" altLang="en-US" sz="1100" b="1" dirty="0" smtClean="0"/>
              <a:t>「相談ロゴ」</a:t>
            </a:r>
            <a:endParaRPr lang="en-US" altLang="ja-JP" sz="1100" b="1" dirty="0" smtClean="0"/>
          </a:p>
          <a:p>
            <a:r>
              <a:rPr lang="ja-JP" altLang="en-US" sz="1100" dirty="0"/>
              <a:t>各課の作成するチラシ・通知</a:t>
            </a:r>
            <a:r>
              <a:rPr lang="ja-JP" altLang="en-US" sz="1100" dirty="0" smtClean="0"/>
              <a:t>に「</a:t>
            </a:r>
            <a:r>
              <a:rPr lang="ja-JP" altLang="en-US" sz="1100" dirty="0"/>
              <a:t>相談ロゴ」を掲載し、生活</a:t>
            </a:r>
            <a:r>
              <a:rPr lang="ja-JP" altLang="en-US" sz="1100" dirty="0" smtClean="0"/>
              <a:t>に困って</a:t>
            </a:r>
            <a:r>
              <a:rPr lang="ja-JP" altLang="en-US" sz="1100" dirty="0"/>
              <a:t>いる方を支援に</a:t>
            </a:r>
            <a:r>
              <a:rPr lang="ja-JP" altLang="en-US" sz="1100" dirty="0" smtClean="0"/>
              <a:t>つなぐ試み。</a:t>
            </a:r>
            <a:endParaRPr lang="en-US" altLang="ja-JP" sz="1100" dirty="0" smtClean="0"/>
          </a:p>
          <a:p>
            <a:r>
              <a:rPr lang="ja-JP" altLang="en-US" sz="1000" dirty="0" smtClean="0">
                <a:latin typeface="+mj-ea"/>
                <a:ea typeface="+mj-ea"/>
              </a:rPr>
              <a:t>　　　　　　　　　　　　　　　　　　　　　　　　市</a:t>
            </a:r>
            <a:r>
              <a:rPr lang="ja-JP" altLang="en-US" sz="1000" dirty="0">
                <a:latin typeface="+mj-ea"/>
                <a:ea typeface="+mj-ea"/>
              </a:rPr>
              <a:t>プレスリリース</a:t>
            </a:r>
            <a:r>
              <a:rPr lang="zh-TW" altLang="en-US" sz="1000" dirty="0">
                <a:latin typeface="+mj-ea"/>
                <a:ea typeface="+mj-ea"/>
              </a:rPr>
              <a:t> </a:t>
            </a:r>
            <a:r>
              <a:rPr lang="en-US" altLang="zh-TW" sz="1000" dirty="0" smtClean="0">
                <a:latin typeface="+mj-ea"/>
                <a:ea typeface="+mj-ea"/>
              </a:rPr>
              <a:t>|</a:t>
            </a:r>
            <a:r>
              <a:rPr lang="ja-JP" altLang="en-US" sz="1000" dirty="0" smtClean="0">
                <a:solidFill>
                  <a:srgbClr val="FF0000"/>
                </a:solidFill>
                <a:latin typeface="+mj-ea"/>
                <a:ea typeface="+mj-ea"/>
              </a:rPr>
              <a:t>令和</a:t>
            </a:r>
            <a:r>
              <a:rPr lang="en-US" altLang="ja-JP" sz="1000" dirty="0" smtClean="0">
                <a:solidFill>
                  <a:srgbClr val="FF0000"/>
                </a:solidFill>
                <a:ea typeface="+mj-ea"/>
              </a:rPr>
              <a:t>3</a:t>
            </a:r>
            <a:r>
              <a:rPr lang="zh-TW" altLang="en-US" sz="1000" dirty="0" smtClean="0">
                <a:solidFill>
                  <a:srgbClr val="FF0000"/>
                </a:solidFill>
                <a:ea typeface="+mj-ea"/>
              </a:rPr>
              <a:t>年</a:t>
            </a:r>
            <a:r>
              <a:rPr lang="en-US" altLang="ja-JP" sz="1000" dirty="0">
                <a:latin typeface="+mj-ea"/>
                <a:ea typeface="+mj-ea"/>
              </a:rPr>
              <a:t>3</a:t>
            </a:r>
            <a:r>
              <a:rPr lang="zh-TW" altLang="en-US" sz="1000" dirty="0">
                <a:latin typeface="+mj-ea"/>
                <a:ea typeface="+mj-ea"/>
              </a:rPr>
              <a:t>月</a:t>
            </a:r>
            <a:r>
              <a:rPr lang="en-US" altLang="zh-TW" sz="1000" dirty="0">
                <a:latin typeface="+mj-ea"/>
                <a:ea typeface="+mj-ea"/>
              </a:rPr>
              <a:t>1</a:t>
            </a:r>
            <a:r>
              <a:rPr lang="en-US" altLang="ja-JP" sz="1000" dirty="0">
                <a:latin typeface="+mj-ea"/>
                <a:ea typeface="+mj-ea"/>
              </a:rPr>
              <a:t>5</a:t>
            </a:r>
            <a:r>
              <a:rPr lang="zh-TW" altLang="en-US" sz="1000" dirty="0">
                <a:latin typeface="+mj-ea"/>
                <a:ea typeface="+mj-ea"/>
              </a:rPr>
              <a:t>日</a:t>
            </a:r>
            <a:endParaRPr lang="ja-JP" altLang="en-US" sz="1000" dirty="0">
              <a:latin typeface="+mj-ea"/>
              <a:ea typeface="+mj-ea"/>
            </a:endParaRPr>
          </a:p>
          <a:p>
            <a:endParaRPr lang="ja-JP" altLang="en-US" sz="1100" dirty="0"/>
          </a:p>
        </p:txBody>
      </p:sp>
      <p:sp>
        <p:nvSpPr>
          <p:cNvPr id="29" name="テキスト ボックス 28"/>
          <p:cNvSpPr txBox="1"/>
          <p:nvPr/>
        </p:nvSpPr>
        <p:spPr>
          <a:xfrm>
            <a:off x="4908222" y="6351125"/>
            <a:ext cx="4013954" cy="861774"/>
          </a:xfrm>
          <a:prstGeom prst="rect">
            <a:avLst/>
          </a:prstGeom>
          <a:noFill/>
        </p:spPr>
        <p:txBody>
          <a:bodyPr wrap="square" rtlCol="0">
            <a:spAutoFit/>
          </a:bodyPr>
          <a:lstStyle/>
          <a:p>
            <a:r>
              <a:rPr lang="en-US" altLang="ja-JP" sz="1000" dirty="0" smtClean="0">
                <a:hlinkClick r:id="rId8"/>
              </a:rPr>
              <a:t>https</a:t>
            </a:r>
            <a:r>
              <a:rPr lang="en-US" altLang="ja-JP" sz="1000" dirty="0">
                <a:hlinkClick r:id="rId8"/>
              </a:rPr>
              <a:t>://www.city.zama.kanagawa.jp/_res/projects/default_project/_page_/</a:t>
            </a:r>
            <a:r>
              <a:rPr lang="en-US" altLang="ja-JP" sz="1000" dirty="0" smtClean="0">
                <a:hlinkClick r:id="rId8"/>
              </a:rPr>
              <a:t>001/003/562/210315-2.pdf</a:t>
            </a:r>
            <a:endParaRPr lang="en-US" altLang="ja-JP" sz="1000" dirty="0" smtClean="0"/>
          </a:p>
          <a:p>
            <a:endParaRPr lang="en-US" altLang="ja-JP" sz="1000" dirty="0" smtClean="0"/>
          </a:p>
          <a:p>
            <a:endParaRPr lang="en-US" altLang="ja-JP" sz="1000" dirty="0" smtClean="0"/>
          </a:p>
          <a:p>
            <a:endParaRPr lang="en-US" altLang="ja-JP" sz="1000" dirty="0"/>
          </a:p>
        </p:txBody>
      </p:sp>
      <p:sp>
        <p:nvSpPr>
          <p:cNvPr id="30" name="楕円 29"/>
          <p:cNvSpPr/>
          <p:nvPr/>
        </p:nvSpPr>
        <p:spPr>
          <a:xfrm>
            <a:off x="6915199" y="5325801"/>
            <a:ext cx="1533164" cy="358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611560" y="3555407"/>
            <a:ext cx="8208912" cy="5560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FF0000"/>
                </a:solidFill>
              </a:rPr>
              <a:t>「包括的支援体制構築ワーキングチーム」の取り組み</a:t>
            </a:r>
            <a:endParaRPr kumimoji="1" lang="ja-JP" altLang="en-US" dirty="0">
              <a:solidFill>
                <a:srgbClr val="FF0000"/>
              </a:solidFill>
            </a:endParaRPr>
          </a:p>
        </p:txBody>
      </p:sp>
      <p:sp>
        <p:nvSpPr>
          <p:cNvPr id="5" name="テキスト ボックス 4"/>
          <p:cNvSpPr txBox="1"/>
          <p:nvPr/>
        </p:nvSpPr>
        <p:spPr>
          <a:xfrm>
            <a:off x="7186509" y="4229887"/>
            <a:ext cx="1705971" cy="261610"/>
          </a:xfrm>
          <a:prstGeom prst="rect">
            <a:avLst/>
          </a:prstGeom>
          <a:noFill/>
        </p:spPr>
        <p:txBody>
          <a:bodyPr wrap="square" rtlCol="0">
            <a:spAutoFit/>
          </a:bodyPr>
          <a:lstStyle/>
          <a:p>
            <a:r>
              <a:rPr kumimoji="1" lang="ja-JP" altLang="en-US" sz="1100" dirty="0" smtClean="0"/>
              <a:t>令和</a:t>
            </a:r>
            <a:r>
              <a:rPr kumimoji="1" lang="en-US" altLang="ja-JP" sz="1100" dirty="0" smtClean="0"/>
              <a:t>3</a:t>
            </a:r>
            <a:r>
              <a:rPr kumimoji="1" lang="ja-JP" altLang="en-US" sz="1100" dirty="0" smtClean="0"/>
              <a:t>年　臨時給付金</a:t>
            </a:r>
            <a:endParaRPr kumimoji="1" lang="ja-JP" altLang="en-US" sz="1100" dirty="0"/>
          </a:p>
        </p:txBody>
      </p:sp>
      <p:sp>
        <p:nvSpPr>
          <p:cNvPr id="31" name="テキスト ボックス 30"/>
          <p:cNvSpPr txBox="1"/>
          <p:nvPr/>
        </p:nvSpPr>
        <p:spPr>
          <a:xfrm>
            <a:off x="8429923" y="328630"/>
            <a:ext cx="461665" cy="415180"/>
          </a:xfrm>
          <a:prstGeom prst="rect">
            <a:avLst/>
          </a:prstGeom>
          <a:noFill/>
        </p:spPr>
        <p:txBody>
          <a:bodyPr vert="eaVert" wrap="square" rtlCol="0">
            <a:spAutoFit/>
          </a:bodyPr>
          <a:lstStyle/>
          <a:p>
            <a:r>
              <a:rPr lang="ja-JP" altLang="en-US" dirty="0"/>
              <a:t>８</a:t>
            </a:r>
            <a:endParaRPr kumimoji="1" lang="ja-JP" altLang="en-US" dirty="0"/>
          </a:p>
        </p:txBody>
      </p:sp>
      <p:pic>
        <p:nvPicPr>
          <p:cNvPr id="9" name="図 8"/>
          <p:cNvPicPr>
            <a:picLocks noChangeAspect="1"/>
          </p:cNvPicPr>
          <p:nvPr/>
        </p:nvPicPr>
        <p:blipFill>
          <a:blip r:embed="rId9"/>
          <a:stretch>
            <a:fillRect/>
          </a:stretch>
        </p:blipFill>
        <p:spPr>
          <a:xfrm>
            <a:off x="5364088" y="908758"/>
            <a:ext cx="2637486" cy="1705014"/>
          </a:xfrm>
          <a:prstGeom prst="rect">
            <a:avLst/>
          </a:prstGeom>
        </p:spPr>
      </p:pic>
    </p:spTree>
    <p:extLst>
      <p:ext uri="{BB962C8B-B14F-4D97-AF65-F5344CB8AC3E}">
        <p14:creationId xmlns:p14="http://schemas.microsoft.com/office/powerpoint/2010/main" val="3961526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b="0" dirty="0" smtClean="0"/>
              <a:t>①市</a:t>
            </a:r>
            <a:r>
              <a:rPr lang="ja-JP" altLang="en-US" sz="2400" b="0" dirty="0"/>
              <a:t>役所の機能を活かして相談に</a:t>
            </a:r>
            <a:r>
              <a:rPr lang="ja-JP" altLang="en-US" sz="2400" b="0" dirty="0" smtClean="0"/>
              <a:t>つなげる</a:t>
            </a:r>
            <a:endParaRPr kumimoji="1" lang="ja-JP" altLang="en-US" sz="2400" dirty="0"/>
          </a:p>
        </p:txBody>
      </p:sp>
      <p:sp>
        <p:nvSpPr>
          <p:cNvPr id="4" name="テキスト ボックス 3"/>
          <p:cNvSpPr txBox="1"/>
          <p:nvPr/>
        </p:nvSpPr>
        <p:spPr>
          <a:xfrm>
            <a:off x="343772" y="3940881"/>
            <a:ext cx="4387364" cy="461665"/>
          </a:xfrm>
          <a:prstGeom prst="rect">
            <a:avLst/>
          </a:prstGeom>
          <a:noFill/>
        </p:spPr>
        <p:txBody>
          <a:bodyPr wrap="square" rtlCol="0">
            <a:spAutoFit/>
          </a:bodyPr>
          <a:lstStyle/>
          <a:p>
            <a:r>
              <a:rPr kumimoji="1" lang="ja-JP" altLang="en-US" sz="1200" dirty="0" smtClean="0"/>
              <a:t>市職員を対象とした自殺予防に関する</a:t>
            </a:r>
            <a:endParaRPr kumimoji="1" lang="en-US" altLang="ja-JP" sz="1200" dirty="0" smtClean="0"/>
          </a:p>
          <a:p>
            <a:r>
              <a:rPr kumimoji="1" lang="ja-JP" altLang="en-US" sz="1200" dirty="0" smtClean="0"/>
              <a:t>ゲートキーパー研修（「心のサポーター研修」）にて講義。</a:t>
            </a:r>
            <a:endParaRPr kumimoji="1" lang="en-US" altLang="ja-JP" sz="1200" dirty="0" smtClean="0"/>
          </a:p>
        </p:txBody>
      </p:sp>
      <p:pic>
        <p:nvPicPr>
          <p:cNvPr id="1027" name="Picture 3" descr="\\Filsv01\生活援護課\自立サポート担当\H29\主任相談支援員\②.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036" y="843200"/>
            <a:ext cx="4174560" cy="31309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388424" y="188914"/>
            <a:ext cx="461665" cy="415180"/>
          </a:xfrm>
          <a:prstGeom prst="rect">
            <a:avLst/>
          </a:prstGeom>
          <a:noFill/>
        </p:spPr>
        <p:txBody>
          <a:bodyPr vert="eaVert" wrap="square" rtlCol="0">
            <a:spAutoFit/>
          </a:bodyPr>
          <a:lstStyle/>
          <a:p>
            <a:r>
              <a:rPr lang="ja-JP" altLang="en-US" dirty="0"/>
              <a:t>９</a:t>
            </a:r>
            <a:endParaRPr kumimoji="1" lang="ja-JP" altLang="en-US" dirty="0"/>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9814" y="838200"/>
            <a:ext cx="3126109" cy="3152511"/>
          </a:xfrm>
          <a:prstGeom prst="rect">
            <a:avLst/>
          </a:prstGeom>
          <a:ln>
            <a:solidFill>
              <a:schemeClr val="tx1"/>
            </a:solidFill>
          </a:ln>
        </p:spPr>
      </p:pic>
      <p:sp>
        <p:nvSpPr>
          <p:cNvPr id="8" name="テキスト ボックス 7"/>
          <p:cNvSpPr txBox="1"/>
          <p:nvPr/>
        </p:nvSpPr>
        <p:spPr>
          <a:xfrm>
            <a:off x="424140" y="4402546"/>
            <a:ext cx="4012204" cy="1723549"/>
          </a:xfrm>
          <a:prstGeom prst="rect">
            <a:avLst/>
          </a:prstGeom>
          <a:noFill/>
        </p:spPr>
        <p:txBody>
          <a:bodyPr wrap="square" rtlCol="0">
            <a:spAutoFit/>
          </a:bodyPr>
          <a:lstStyle/>
          <a:p>
            <a:r>
              <a:rPr lang="ja-JP" altLang="en-US" sz="1600" dirty="0" smtClean="0">
                <a:solidFill>
                  <a:srgbClr val="FF0000"/>
                </a:solidFill>
              </a:rPr>
              <a:t>それまで別々だった</a:t>
            </a:r>
            <a:endParaRPr lang="en-US" altLang="ja-JP" sz="1600" dirty="0" smtClean="0">
              <a:solidFill>
                <a:srgbClr val="FF0000"/>
              </a:solidFill>
            </a:endParaRPr>
          </a:p>
          <a:p>
            <a:r>
              <a:rPr lang="ja-JP" altLang="en-US" sz="1600" dirty="0" smtClean="0">
                <a:solidFill>
                  <a:srgbClr val="FF0000"/>
                </a:solidFill>
              </a:rPr>
              <a:t>〇生活</a:t>
            </a:r>
            <a:r>
              <a:rPr lang="ja-JP" altLang="en-US" sz="1600" dirty="0">
                <a:solidFill>
                  <a:srgbClr val="FF0000"/>
                </a:solidFill>
              </a:rPr>
              <a:t>困窮者自立支援制度主管</a:t>
            </a:r>
            <a:r>
              <a:rPr lang="ja-JP" altLang="en-US" sz="1600" dirty="0" smtClean="0">
                <a:solidFill>
                  <a:srgbClr val="FF0000"/>
                </a:solidFill>
              </a:rPr>
              <a:t>部署</a:t>
            </a:r>
            <a:endParaRPr lang="en-US" altLang="ja-JP" sz="1600" dirty="0" smtClean="0">
              <a:solidFill>
                <a:srgbClr val="FF0000"/>
              </a:solidFill>
            </a:endParaRPr>
          </a:p>
          <a:p>
            <a:r>
              <a:rPr lang="ja-JP" altLang="en-US" sz="1600" dirty="0" smtClean="0">
                <a:solidFill>
                  <a:srgbClr val="FF0000"/>
                </a:solidFill>
              </a:rPr>
              <a:t>〇自殺対策主管部署</a:t>
            </a:r>
            <a:endParaRPr lang="en-US" altLang="ja-JP" sz="1600" dirty="0">
              <a:solidFill>
                <a:srgbClr val="FF0000"/>
              </a:solidFill>
            </a:endParaRPr>
          </a:p>
          <a:p>
            <a:r>
              <a:rPr kumimoji="1" lang="ja-JP" altLang="en-US" sz="1600" dirty="0" smtClean="0">
                <a:solidFill>
                  <a:srgbClr val="FF0000"/>
                </a:solidFill>
              </a:rPr>
              <a:t>〇地域福祉（地域共生社会）主管部署　を</a:t>
            </a:r>
            <a:endParaRPr kumimoji="1" lang="en-US" altLang="ja-JP" sz="1600" dirty="0" smtClean="0">
              <a:solidFill>
                <a:srgbClr val="FF0000"/>
              </a:solidFill>
            </a:endParaRPr>
          </a:p>
          <a:p>
            <a:r>
              <a:rPr lang="ja-JP" altLang="en-US" sz="1000" dirty="0" smtClean="0">
                <a:solidFill>
                  <a:srgbClr val="FF0000"/>
                </a:solidFill>
              </a:rPr>
              <a:t>　</a:t>
            </a:r>
            <a:endParaRPr lang="en-US" altLang="ja-JP" sz="1000" dirty="0" smtClean="0">
              <a:solidFill>
                <a:srgbClr val="FF0000"/>
              </a:solidFill>
            </a:endParaRPr>
          </a:p>
          <a:p>
            <a:r>
              <a:rPr lang="ja-JP" altLang="en-US" sz="1600" dirty="0" smtClean="0">
                <a:solidFill>
                  <a:srgbClr val="FF0000"/>
                </a:solidFill>
              </a:rPr>
              <a:t>　 令和</a:t>
            </a:r>
            <a:r>
              <a:rPr lang="en-US" altLang="ja-JP" sz="1600" dirty="0" smtClean="0">
                <a:solidFill>
                  <a:srgbClr val="FF0000"/>
                </a:solidFill>
              </a:rPr>
              <a:t>5</a:t>
            </a:r>
            <a:r>
              <a:rPr lang="ja-JP" altLang="en-US" sz="1600" dirty="0" smtClean="0">
                <a:solidFill>
                  <a:srgbClr val="FF0000"/>
                </a:solidFill>
              </a:rPr>
              <a:t>年度から地域福祉課に集約・統合。</a:t>
            </a:r>
            <a:endParaRPr lang="en-US" altLang="ja-JP" sz="1600" dirty="0" smtClean="0">
              <a:solidFill>
                <a:srgbClr val="FF0000"/>
              </a:solidFill>
            </a:endParaRPr>
          </a:p>
          <a:p>
            <a:r>
              <a:rPr kumimoji="1" lang="ja-JP" altLang="en-US" sz="1600" dirty="0">
                <a:solidFill>
                  <a:srgbClr val="FF0000"/>
                </a:solidFill>
              </a:rPr>
              <a:t>　</a:t>
            </a:r>
            <a:r>
              <a:rPr lang="ja-JP" altLang="en-US" sz="1600" dirty="0">
                <a:solidFill>
                  <a:srgbClr val="FF0000"/>
                </a:solidFill>
              </a:rPr>
              <a:t> 一体的</a:t>
            </a:r>
            <a:r>
              <a:rPr lang="ja-JP" altLang="en-US" sz="1600" dirty="0" smtClean="0">
                <a:solidFill>
                  <a:srgbClr val="FF0000"/>
                </a:solidFill>
              </a:rPr>
              <a:t>に推進する体制づくりに着手。</a:t>
            </a:r>
            <a:endParaRPr kumimoji="1" lang="en-US" altLang="ja-JP" sz="1600" dirty="0" smtClean="0">
              <a:solidFill>
                <a:srgbClr val="FF0000"/>
              </a:solidFill>
            </a:endParaRPr>
          </a:p>
        </p:txBody>
      </p:sp>
      <p:sp>
        <p:nvSpPr>
          <p:cNvPr id="9" name="テキスト ボックス 8"/>
          <p:cNvSpPr txBox="1"/>
          <p:nvPr/>
        </p:nvSpPr>
        <p:spPr>
          <a:xfrm>
            <a:off x="5887591" y="3954828"/>
            <a:ext cx="2808312" cy="276999"/>
          </a:xfrm>
          <a:prstGeom prst="rect">
            <a:avLst/>
          </a:prstGeom>
          <a:noFill/>
        </p:spPr>
        <p:txBody>
          <a:bodyPr wrap="square" rtlCol="0">
            <a:spAutoFit/>
          </a:bodyPr>
          <a:lstStyle/>
          <a:p>
            <a:r>
              <a:rPr lang="ja-JP" altLang="en-US" sz="1200" dirty="0"/>
              <a:t>自殺対策</a:t>
            </a:r>
            <a:r>
              <a:rPr lang="en-US" altLang="ja-JP" sz="1200" dirty="0"/>
              <a:t>SNS</a:t>
            </a:r>
            <a:r>
              <a:rPr lang="ja-JP" altLang="en-US" sz="1200" dirty="0"/>
              <a:t>等相談</a:t>
            </a:r>
            <a:r>
              <a:rPr lang="ja-JP" altLang="en-US" sz="1200" dirty="0" smtClean="0"/>
              <a:t>事業</a:t>
            </a:r>
            <a:endParaRPr lang="en-US" altLang="ja-JP" sz="1200" dirty="0">
              <a:solidFill>
                <a:srgbClr val="FF0000"/>
              </a:solidFill>
            </a:endParaRPr>
          </a:p>
        </p:txBody>
      </p:sp>
      <p:sp>
        <p:nvSpPr>
          <p:cNvPr id="3" name="テキスト ボックス 2"/>
          <p:cNvSpPr txBox="1"/>
          <p:nvPr/>
        </p:nvSpPr>
        <p:spPr>
          <a:xfrm>
            <a:off x="8686800" y="6439213"/>
            <a:ext cx="394660" cy="253916"/>
          </a:xfrm>
          <a:prstGeom prst="rect">
            <a:avLst/>
          </a:prstGeom>
          <a:noFill/>
        </p:spPr>
        <p:txBody>
          <a:bodyPr wrap="none" rtlCol="0">
            <a:spAutoFit/>
          </a:bodyPr>
          <a:lstStyle/>
          <a:p>
            <a:r>
              <a:rPr kumimoji="1" lang="en-US" altLang="ja-JP" sz="1050" dirty="0" smtClean="0"/>
              <a:t>※2</a:t>
            </a:r>
            <a:endParaRPr kumimoji="1" lang="ja-JP" altLang="en-US" sz="1050" dirty="0"/>
          </a:p>
        </p:txBody>
      </p:sp>
      <p:sp>
        <p:nvSpPr>
          <p:cNvPr id="11" name="テキスト ボックス 10"/>
          <p:cNvSpPr txBox="1"/>
          <p:nvPr/>
        </p:nvSpPr>
        <p:spPr>
          <a:xfrm>
            <a:off x="8331573" y="3759158"/>
            <a:ext cx="394660" cy="253916"/>
          </a:xfrm>
          <a:prstGeom prst="rect">
            <a:avLst/>
          </a:prstGeom>
          <a:noFill/>
        </p:spPr>
        <p:txBody>
          <a:bodyPr wrap="none" rtlCol="0">
            <a:spAutoFit/>
          </a:bodyPr>
          <a:lstStyle/>
          <a:p>
            <a:r>
              <a:rPr kumimoji="1" lang="en-US" altLang="ja-JP" sz="1050" dirty="0" smtClean="0"/>
              <a:t>※1</a:t>
            </a:r>
            <a:endParaRPr kumimoji="1" lang="ja-JP" altLang="en-US" sz="1050" dirty="0"/>
          </a:p>
        </p:txBody>
      </p:sp>
      <p:sp>
        <p:nvSpPr>
          <p:cNvPr id="5" name="テキスト ボックス 4"/>
          <p:cNvSpPr txBox="1"/>
          <p:nvPr/>
        </p:nvSpPr>
        <p:spPr>
          <a:xfrm>
            <a:off x="0" y="6177496"/>
            <a:ext cx="5314275" cy="615553"/>
          </a:xfrm>
          <a:prstGeom prst="rect">
            <a:avLst/>
          </a:prstGeom>
          <a:noFill/>
        </p:spPr>
        <p:txBody>
          <a:bodyPr wrap="none" rtlCol="0">
            <a:spAutoFit/>
          </a:bodyPr>
          <a:lstStyle/>
          <a:p>
            <a:r>
              <a:rPr kumimoji="1" lang="en-US" altLang="ja-JP" sz="850" dirty="0" smtClean="0">
                <a:latin typeface="+mj-lt"/>
                <a:ea typeface="+mj-ea"/>
              </a:rPr>
              <a:t>※1 </a:t>
            </a:r>
            <a:r>
              <a:rPr kumimoji="1" lang="ja-JP" altLang="en-US" sz="850" dirty="0" smtClean="0">
                <a:latin typeface="+mj-lt"/>
                <a:ea typeface="+mj-ea"/>
              </a:rPr>
              <a:t>「特定非営利活動法人自殺対策支援センター　ライフリンクと「連携自治体事業」協定を締結」</a:t>
            </a:r>
            <a:r>
              <a:rPr lang="ja-JP" altLang="en-US" sz="850" dirty="0" smtClean="0">
                <a:latin typeface="+mj-lt"/>
                <a:ea typeface="+mj-ea"/>
              </a:rPr>
              <a:t>市写真ニュース</a:t>
            </a:r>
            <a:endParaRPr kumimoji="1" lang="en-US" altLang="ja-JP" sz="850" dirty="0" smtClean="0">
              <a:latin typeface="+mj-lt"/>
              <a:ea typeface="+mj-ea"/>
            </a:endParaRPr>
          </a:p>
          <a:p>
            <a:r>
              <a:rPr lang="ja-JP" altLang="en-US" sz="850" dirty="0" smtClean="0">
                <a:latin typeface="+mj-lt"/>
                <a:ea typeface="+mj-ea"/>
              </a:rPr>
              <a:t>　　　</a:t>
            </a:r>
            <a:r>
              <a:rPr lang="en-US" altLang="ja-JP" sz="850" dirty="0" smtClean="0">
                <a:latin typeface="+mj-lt"/>
                <a:ea typeface="+mj-ea"/>
              </a:rPr>
              <a:t>https</a:t>
            </a:r>
            <a:r>
              <a:rPr lang="en-US" altLang="ja-JP" sz="850" dirty="0">
                <a:latin typeface="+mj-lt"/>
                <a:ea typeface="+mj-ea"/>
              </a:rPr>
              <a:t>://www.city.zama.kanagawa.jp/shisei/photonews/r3/r402/1005171.html</a:t>
            </a:r>
            <a:endParaRPr kumimoji="1" lang="en-US" altLang="ja-JP" sz="850" dirty="0" smtClean="0">
              <a:latin typeface="+mj-lt"/>
              <a:ea typeface="+mj-ea"/>
            </a:endParaRPr>
          </a:p>
          <a:p>
            <a:r>
              <a:rPr kumimoji="1" lang="en-US" altLang="ja-JP" sz="850" dirty="0" smtClean="0">
                <a:latin typeface="+mj-lt"/>
                <a:ea typeface="+mj-ea"/>
              </a:rPr>
              <a:t>※</a:t>
            </a:r>
            <a:r>
              <a:rPr lang="en-US" altLang="ja-JP" sz="850" dirty="0" smtClean="0">
                <a:latin typeface="+mj-lt"/>
                <a:ea typeface="+mj-ea"/>
              </a:rPr>
              <a:t>2</a:t>
            </a:r>
            <a:r>
              <a:rPr lang="ja-JP" altLang="en-US" sz="850" dirty="0" smtClean="0">
                <a:latin typeface="+mj-lt"/>
                <a:ea typeface="+mj-ea"/>
              </a:rPr>
              <a:t>「社会・援護局関係主管課長会議資料」（厚生労働省総務課　</a:t>
            </a:r>
            <a:r>
              <a:rPr lang="ja-JP" altLang="en-US" sz="850" dirty="0"/>
              <a:t>平成</a:t>
            </a:r>
            <a:r>
              <a:rPr lang="en-US" altLang="ja-JP" sz="850" dirty="0"/>
              <a:t>31</a:t>
            </a:r>
            <a:r>
              <a:rPr lang="ja-JP" altLang="en-US" sz="850" dirty="0"/>
              <a:t>年３月</a:t>
            </a:r>
            <a:r>
              <a:rPr lang="ja-JP" altLang="en-US" sz="850" dirty="0" smtClean="0"/>
              <a:t>５日）</a:t>
            </a:r>
            <a:r>
              <a:rPr lang="en-US" altLang="ja-JP" sz="850" dirty="0" smtClean="0">
                <a:latin typeface="+mj-lt"/>
                <a:ea typeface="+mj-ea"/>
              </a:rPr>
              <a:t/>
            </a:r>
            <a:br>
              <a:rPr lang="en-US" altLang="ja-JP" sz="850" dirty="0" smtClean="0">
                <a:latin typeface="+mj-lt"/>
                <a:ea typeface="+mj-ea"/>
              </a:rPr>
            </a:br>
            <a:r>
              <a:rPr lang="ja-JP" altLang="en-US" sz="850" dirty="0" smtClean="0">
                <a:latin typeface="+mj-lt"/>
                <a:ea typeface="+mj-ea"/>
              </a:rPr>
              <a:t>　　　</a:t>
            </a:r>
            <a:r>
              <a:rPr lang="en-US" altLang="ja-JP" sz="850" dirty="0" smtClean="0">
                <a:latin typeface="+mj-lt"/>
                <a:ea typeface="+mj-ea"/>
              </a:rPr>
              <a:t>https</a:t>
            </a:r>
            <a:r>
              <a:rPr lang="en-US" altLang="ja-JP" sz="850" dirty="0">
                <a:latin typeface="+mj-lt"/>
                <a:ea typeface="+mj-ea"/>
              </a:rPr>
              <a:t>://www.mhlw.go.jp/content/12201000/000484764.pdf</a:t>
            </a:r>
            <a:endParaRPr kumimoji="1" lang="en-US" altLang="ja-JP" sz="850" dirty="0" smtClean="0">
              <a:latin typeface="+mj-lt"/>
              <a:ea typeface="+mj-ea"/>
            </a:endParaRPr>
          </a:p>
        </p:txBody>
      </p:sp>
      <p:sp>
        <p:nvSpPr>
          <p:cNvPr id="12" name="正方形/長方形 11"/>
          <p:cNvSpPr/>
          <p:nvPr/>
        </p:nvSpPr>
        <p:spPr>
          <a:xfrm>
            <a:off x="3359124" y="4169788"/>
            <a:ext cx="4572000" cy="1908215"/>
          </a:xfrm>
          <a:prstGeom prst="rect">
            <a:avLst/>
          </a:prstGeom>
        </p:spPr>
        <p:txBody>
          <a:bodyPr>
            <a:spAutoFit/>
          </a:bodyPr>
          <a:lstStyle/>
          <a:p>
            <a:endParaRPr lang="ja-JP" altLang="en-US" dirty="0">
              <a:latin typeface="Times New Roman" panose="02020603050405020304" pitchFamily="18" charset="0"/>
              <a:ea typeface="BIZ UDP明朝 Medium" panose="02020500000000000000" pitchFamily="18" charset="-128"/>
            </a:endParaRPr>
          </a:p>
          <a:p>
            <a:endParaRPr lang="ja-JP" altLang="en-US" dirty="0">
              <a:latin typeface="Times New Roman" panose="02020603050405020304" pitchFamily="18" charset="0"/>
              <a:ea typeface="BIZ UDP明朝 Medium" panose="02020500000000000000" pitchFamily="18" charset="-128"/>
            </a:endParaRPr>
          </a:p>
          <a:p>
            <a:endParaRPr lang="ja-JP" altLang="en-US" dirty="0">
              <a:latin typeface="Times New Roman" panose="02020603050405020304" pitchFamily="18" charset="0"/>
              <a:ea typeface="BIZ UDP明朝 Medium" panose="02020500000000000000" pitchFamily="18" charset="-128"/>
            </a:endParaRPr>
          </a:p>
          <a:p>
            <a:endParaRPr lang="ja-JP" altLang="en-US" dirty="0">
              <a:latin typeface="Times New Roman" panose="02020603050405020304" pitchFamily="18" charset="0"/>
              <a:ea typeface="BIZ UDP明朝 Medium" panose="02020500000000000000" pitchFamily="18" charset="-128"/>
            </a:endParaRPr>
          </a:p>
          <a:p>
            <a:endParaRPr lang="ja-JP" altLang="en-US" sz="2800" dirty="0">
              <a:latin typeface="Times New Roman" panose="02020603050405020304" pitchFamily="18" charset="0"/>
              <a:ea typeface="BIZ UDP明朝 Medium" panose="02020500000000000000" pitchFamily="18" charset="-128"/>
            </a:endParaRPr>
          </a:p>
          <a:p>
            <a:endParaRPr lang="ja-JP" altLang="en-US" dirty="0">
              <a:latin typeface="Times New Roman" panose="02020603050405020304" pitchFamily="18" charset="0"/>
              <a:ea typeface="BIZ UDP明朝 Medium" panose="02020500000000000000" pitchFamily="18" charset="-128"/>
            </a:endParaRPr>
          </a:p>
        </p:txBody>
      </p:sp>
      <p:pic>
        <p:nvPicPr>
          <p:cNvPr id="14" name="図 13"/>
          <p:cNvPicPr>
            <a:picLocks noChangeAspect="1"/>
          </p:cNvPicPr>
          <p:nvPr/>
        </p:nvPicPr>
        <p:blipFill rotWithShape="1">
          <a:blip r:embed="rId4"/>
          <a:srcRect l="50971" t="23726" r="7363" b="26200"/>
          <a:stretch/>
        </p:blipFill>
        <p:spPr>
          <a:xfrm>
            <a:off x="5241937" y="4275996"/>
            <a:ext cx="3510302" cy="2372964"/>
          </a:xfrm>
          <a:prstGeom prst="rect">
            <a:avLst/>
          </a:prstGeom>
          <a:ln>
            <a:solidFill>
              <a:schemeClr val="tx1"/>
            </a:solidFill>
          </a:ln>
        </p:spPr>
      </p:pic>
    </p:spTree>
    <p:extLst>
      <p:ext uri="{BB962C8B-B14F-4D97-AF65-F5344CB8AC3E}">
        <p14:creationId xmlns:p14="http://schemas.microsoft.com/office/powerpoint/2010/main" val="2702454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1559" y="177897"/>
            <a:ext cx="8392889" cy="706437"/>
          </a:xfrm>
        </p:spPr>
        <p:txBody>
          <a:bodyPr/>
          <a:lstStyle/>
          <a:p>
            <a:r>
              <a:rPr lang="ja-JP" altLang="en-US" sz="2400" b="0" dirty="0" smtClean="0"/>
              <a:t>①市</a:t>
            </a:r>
            <a:r>
              <a:rPr lang="ja-JP" altLang="en-US" sz="2400" b="0" dirty="0"/>
              <a:t>役所の機能を活かして相談に</a:t>
            </a:r>
            <a:r>
              <a:rPr lang="ja-JP" altLang="en-US" sz="2400" b="0" dirty="0" smtClean="0"/>
              <a:t>つなげる</a:t>
            </a:r>
            <a:r>
              <a:rPr lang="en-US" altLang="ja-JP" sz="2400" b="0" dirty="0" smtClean="0"/>
              <a:t/>
            </a:r>
            <a:br>
              <a:rPr lang="en-US" altLang="ja-JP" sz="2400" b="0" dirty="0" smtClean="0"/>
            </a:br>
            <a:r>
              <a:rPr lang="ja-JP" altLang="en-US" sz="2400" dirty="0" smtClean="0"/>
              <a:t>はじめの</a:t>
            </a:r>
            <a:r>
              <a:rPr lang="en-US" altLang="ja-JP" sz="2400" dirty="0" smtClean="0"/>
              <a:t>3</a:t>
            </a:r>
            <a:r>
              <a:rPr lang="ja-JP" altLang="en-US" sz="2400" dirty="0" smtClean="0"/>
              <a:t>～４年間に見えてきたこと（</a:t>
            </a:r>
            <a:r>
              <a:rPr lang="en-US" altLang="ja-JP" sz="2400" dirty="0" smtClean="0"/>
              <a:t>Ⅰ</a:t>
            </a:r>
            <a:r>
              <a:rPr lang="ja-JP" altLang="en-US" sz="2400" dirty="0" smtClean="0"/>
              <a:t>）</a:t>
            </a:r>
            <a:endParaRPr kumimoji="1" lang="ja-JP" altLang="en-US" sz="2400" dirty="0"/>
          </a:p>
        </p:txBody>
      </p:sp>
      <p:sp>
        <p:nvSpPr>
          <p:cNvPr id="4" name="角丸四角形 3"/>
          <p:cNvSpPr/>
          <p:nvPr/>
        </p:nvSpPr>
        <p:spPr>
          <a:xfrm>
            <a:off x="107504" y="1029752"/>
            <a:ext cx="3432293" cy="5413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rgbClr val="FF0000"/>
                </a:solidFill>
              </a:rPr>
              <a:t>①「社会的孤立」</a:t>
            </a:r>
            <a:r>
              <a:rPr kumimoji="1" lang="ja-JP" altLang="en-US" sz="1400" b="1" dirty="0" smtClean="0">
                <a:solidFill>
                  <a:schemeClr val="tx1"/>
                </a:solidFill>
              </a:rPr>
              <a:t>と</a:t>
            </a:r>
            <a:r>
              <a:rPr kumimoji="1" lang="ja-JP" altLang="en-US" sz="1400" b="1" dirty="0" smtClean="0">
                <a:solidFill>
                  <a:srgbClr val="FF0000"/>
                </a:solidFill>
              </a:rPr>
              <a:t>「包括的支援の</a:t>
            </a:r>
            <a:r>
              <a:rPr lang="ja-JP" altLang="en-US" sz="1400" b="1" dirty="0" smtClean="0">
                <a:solidFill>
                  <a:srgbClr val="FF0000"/>
                </a:solidFill>
              </a:rPr>
              <a:t>必要性」</a:t>
            </a:r>
            <a:endParaRPr kumimoji="1" lang="en-US" altLang="ja-JP" sz="1400" b="1" dirty="0" smtClean="0">
              <a:solidFill>
                <a:srgbClr val="FF0000"/>
              </a:solidFill>
            </a:endParaRPr>
          </a:p>
        </p:txBody>
      </p:sp>
      <p:sp>
        <p:nvSpPr>
          <p:cNvPr id="9" name="角丸四角形 8"/>
          <p:cNvSpPr/>
          <p:nvPr/>
        </p:nvSpPr>
        <p:spPr>
          <a:xfrm>
            <a:off x="293257" y="1811201"/>
            <a:ext cx="3463455" cy="1337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rgbClr val="FF0000"/>
                </a:solidFill>
              </a:rPr>
              <a:t>複合的な課題</a:t>
            </a:r>
            <a:r>
              <a:rPr lang="ja-JP" altLang="en-US" sz="1100" b="1" dirty="0" smtClean="0">
                <a:solidFill>
                  <a:srgbClr val="FF0000"/>
                </a:solidFill>
              </a:rPr>
              <a:t>を抱えて</a:t>
            </a:r>
            <a:r>
              <a:rPr lang="ja-JP" altLang="en-US" sz="1100" b="1" dirty="0">
                <a:solidFill>
                  <a:srgbClr val="FF0000"/>
                </a:solidFill>
              </a:rPr>
              <a:t>いる相談者像</a:t>
            </a:r>
            <a:endParaRPr lang="en-US" altLang="ja-JP" sz="1100" b="1" dirty="0">
              <a:solidFill>
                <a:srgbClr val="FF0000"/>
              </a:solidFill>
            </a:endParaRPr>
          </a:p>
          <a:p>
            <a:r>
              <a:rPr lang="ja-JP" altLang="en-US" sz="1100" dirty="0" smtClean="0">
                <a:solidFill>
                  <a:schemeClr val="tx1"/>
                </a:solidFill>
              </a:rPr>
              <a:t>初回アセスメント</a:t>
            </a:r>
            <a:r>
              <a:rPr lang="en-US" altLang="ja-JP" sz="1100" dirty="0" smtClean="0">
                <a:solidFill>
                  <a:srgbClr val="FF0000"/>
                </a:solidFill>
              </a:rPr>
              <a:t>115</a:t>
            </a:r>
            <a:r>
              <a:rPr lang="ja-JP" altLang="en-US" sz="1100" dirty="0" smtClean="0">
                <a:solidFill>
                  <a:schemeClr val="tx1"/>
                </a:solidFill>
              </a:rPr>
              <a:t>件中</a:t>
            </a:r>
            <a:r>
              <a:rPr lang="ja-JP" altLang="en-US" sz="1100" dirty="0">
                <a:solidFill>
                  <a:schemeClr val="tx1"/>
                </a:solidFill>
              </a:rPr>
              <a:t>　</a:t>
            </a:r>
            <a:r>
              <a:rPr lang="en-US" altLang="ja-JP" sz="1100" dirty="0" smtClean="0">
                <a:solidFill>
                  <a:srgbClr val="FF0000"/>
                </a:solidFill>
              </a:rPr>
              <a:t>446</a:t>
            </a:r>
            <a:r>
              <a:rPr lang="ja-JP" altLang="en-US" sz="1100" dirty="0" smtClean="0">
                <a:solidFill>
                  <a:schemeClr val="tx1"/>
                </a:solidFill>
              </a:rPr>
              <a:t>個</a:t>
            </a:r>
            <a:r>
              <a:rPr lang="ja-JP" altLang="en-US" sz="1100" dirty="0">
                <a:solidFill>
                  <a:schemeClr val="tx1"/>
                </a:solidFill>
              </a:rPr>
              <a:t>の</a:t>
            </a:r>
            <a:r>
              <a:rPr lang="ja-JP" altLang="en-US" sz="1100" dirty="0" smtClean="0">
                <a:solidFill>
                  <a:schemeClr val="tx1"/>
                </a:solidFill>
              </a:rPr>
              <a:t>課題（</a:t>
            </a:r>
            <a:r>
              <a:rPr lang="en-US" altLang="ja-JP" sz="1100" dirty="0" smtClean="0">
                <a:solidFill>
                  <a:schemeClr val="tx1"/>
                </a:solidFill>
              </a:rPr>
              <a:t>H30</a:t>
            </a:r>
            <a:r>
              <a:rPr lang="ja-JP" altLang="en-US" sz="1100" dirty="0" smtClean="0">
                <a:solidFill>
                  <a:schemeClr val="tx1"/>
                </a:solidFill>
              </a:rPr>
              <a:t>年度）</a:t>
            </a:r>
            <a:endParaRPr lang="en-US" altLang="ja-JP" sz="1100" dirty="0">
              <a:solidFill>
                <a:schemeClr val="tx1"/>
              </a:solidFill>
            </a:endParaRPr>
          </a:p>
          <a:p>
            <a:r>
              <a:rPr lang="ja-JP" altLang="en-US" sz="1100" dirty="0" smtClean="0">
                <a:solidFill>
                  <a:schemeClr val="tx1"/>
                </a:solidFill>
              </a:rPr>
              <a:t>・</a:t>
            </a:r>
            <a:r>
              <a:rPr lang="ja-JP" altLang="en-US" sz="1100" dirty="0">
                <a:solidFill>
                  <a:schemeClr val="tx1"/>
                </a:solidFill>
              </a:rPr>
              <a:t>経済的困窮　</a:t>
            </a:r>
            <a:r>
              <a:rPr lang="ja-JP" altLang="en-US" sz="1100" dirty="0" smtClean="0">
                <a:solidFill>
                  <a:schemeClr val="tx1"/>
                </a:solidFill>
              </a:rPr>
              <a:t>         </a:t>
            </a:r>
            <a:r>
              <a:rPr lang="en-US" altLang="ja-JP" sz="1100" dirty="0" smtClean="0">
                <a:solidFill>
                  <a:schemeClr val="tx1"/>
                </a:solidFill>
              </a:rPr>
              <a:t>70</a:t>
            </a:r>
            <a:r>
              <a:rPr lang="ja-JP" altLang="en-US" sz="1100" dirty="0" smtClean="0">
                <a:solidFill>
                  <a:schemeClr val="tx1"/>
                </a:solidFill>
              </a:rPr>
              <a:t>　 　・病気　　　　　　　</a:t>
            </a:r>
            <a:r>
              <a:rPr lang="ja-JP" altLang="en-US" sz="1100" dirty="0">
                <a:solidFill>
                  <a:schemeClr val="tx1"/>
                </a:solidFill>
              </a:rPr>
              <a:t>　</a:t>
            </a:r>
            <a:r>
              <a:rPr lang="ja-JP" altLang="en-US" sz="1100" dirty="0" smtClean="0">
                <a:solidFill>
                  <a:schemeClr val="tx1"/>
                </a:solidFill>
              </a:rPr>
              <a:t> </a:t>
            </a:r>
            <a:r>
              <a:rPr lang="en-US" altLang="ja-JP" sz="1100" dirty="0" smtClean="0">
                <a:solidFill>
                  <a:schemeClr val="tx1"/>
                </a:solidFill>
              </a:rPr>
              <a:t>48</a:t>
            </a:r>
            <a:endParaRPr lang="en-US" altLang="ja-JP" sz="1100" dirty="0">
              <a:solidFill>
                <a:schemeClr val="tx1"/>
              </a:solidFill>
            </a:endParaRPr>
          </a:p>
          <a:p>
            <a:r>
              <a:rPr lang="ja-JP" altLang="en-US" sz="1100" dirty="0" smtClean="0">
                <a:solidFill>
                  <a:schemeClr val="tx1"/>
                </a:solidFill>
              </a:rPr>
              <a:t>・家計管理の問題　  </a:t>
            </a:r>
            <a:r>
              <a:rPr lang="en-US" altLang="ja-JP" sz="1100" dirty="0" smtClean="0">
                <a:solidFill>
                  <a:schemeClr val="tx1"/>
                </a:solidFill>
              </a:rPr>
              <a:t>39</a:t>
            </a:r>
            <a:r>
              <a:rPr lang="ja-JP" altLang="en-US" sz="1100" dirty="0" smtClean="0">
                <a:solidFill>
                  <a:schemeClr val="tx1"/>
                </a:solidFill>
              </a:rPr>
              <a:t>　　 ・就職活動困難      </a:t>
            </a:r>
            <a:r>
              <a:rPr lang="en-US" altLang="ja-JP" sz="1100" dirty="0" smtClean="0">
                <a:solidFill>
                  <a:schemeClr val="tx1"/>
                </a:solidFill>
              </a:rPr>
              <a:t>32</a:t>
            </a:r>
            <a:r>
              <a:rPr lang="ja-JP" altLang="en-US" sz="1100" dirty="0">
                <a:solidFill>
                  <a:schemeClr val="tx1"/>
                </a:solidFill>
              </a:rPr>
              <a:t>　　　　　　 </a:t>
            </a:r>
            <a:endParaRPr lang="en-US" altLang="ja-JP" sz="1100" dirty="0">
              <a:solidFill>
                <a:schemeClr val="tx1"/>
              </a:solidFill>
            </a:endParaRPr>
          </a:p>
          <a:p>
            <a:r>
              <a:rPr lang="ja-JP" altLang="en-US" sz="1100" dirty="0" smtClean="0">
                <a:solidFill>
                  <a:schemeClr val="tx1"/>
                </a:solidFill>
              </a:rPr>
              <a:t>・メンタルヘルス　　   </a:t>
            </a:r>
            <a:r>
              <a:rPr lang="en-US" altLang="ja-JP" sz="1100" dirty="0" smtClean="0">
                <a:solidFill>
                  <a:schemeClr val="tx1"/>
                </a:solidFill>
              </a:rPr>
              <a:t>31</a:t>
            </a:r>
            <a:r>
              <a:rPr lang="ja-JP" altLang="en-US" sz="1100" dirty="0" smtClean="0">
                <a:solidFill>
                  <a:schemeClr val="tx1"/>
                </a:solidFill>
              </a:rPr>
              <a:t>　　・家族関係　　　　　 </a:t>
            </a:r>
            <a:r>
              <a:rPr lang="en-US" altLang="ja-JP" sz="1100" dirty="0" smtClean="0">
                <a:solidFill>
                  <a:schemeClr val="tx1"/>
                </a:solidFill>
              </a:rPr>
              <a:t>28</a:t>
            </a:r>
          </a:p>
          <a:p>
            <a:r>
              <a:rPr lang="ja-JP" altLang="en-US" sz="1100" dirty="0" smtClean="0">
                <a:solidFill>
                  <a:srgbClr val="FF0000"/>
                </a:solidFill>
              </a:rPr>
              <a:t>・社会的孤立　　　</a:t>
            </a:r>
            <a:r>
              <a:rPr lang="ja-JP" altLang="en-US" sz="1100" dirty="0">
                <a:solidFill>
                  <a:srgbClr val="FF0000"/>
                </a:solidFill>
              </a:rPr>
              <a:t>　</a:t>
            </a:r>
            <a:r>
              <a:rPr lang="ja-JP" altLang="en-US" sz="1100" dirty="0" smtClean="0">
                <a:solidFill>
                  <a:srgbClr val="FF0000"/>
                </a:solidFill>
              </a:rPr>
              <a:t>　</a:t>
            </a:r>
            <a:r>
              <a:rPr lang="en-US" altLang="ja-JP" sz="1100" dirty="0" smtClean="0">
                <a:solidFill>
                  <a:srgbClr val="FF0000"/>
                </a:solidFill>
              </a:rPr>
              <a:t>26  </a:t>
            </a:r>
            <a:r>
              <a:rPr lang="en-US" altLang="ja-JP" sz="1100" dirty="0" smtClean="0">
                <a:solidFill>
                  <a:schemeClr val="tx1"/>
                </a:solidFill>
              </a:rPr>
              <a:t> </a:t>
            </a:r>
            <a:r>
              <a:rPr lang="ja-JP" altLang="en-US" sz="1100" dirty="0" smtClean="0">
                <a:solidFill>
                  <a:schemeClr val="tx1"/>
                </a:solidFill>
              </a:rPr>
              <a:t>　・債務　　　　　　　　 </a:t>
            </a:r>
            <a:r>
              <a:rPr lang="en-US" altLang="ja-JP" sz="1100" dirty="0" smtClean="0">
                <a:solidFill>
                  <a:schemeClr val="tx1"/>
                </a:solidFill>
              </a:rPr>
              <a:t>26</a:t>
            </a:r>
          </a:p>
          <a:p>
            <a:r>
              <a:rPr lang="ja-JP" altLang="en-US" sz="1100" dirty="0" smtClean="0">
                <a:solidFill>
                  <a:schemeClr val="tx1"/>
                </a:solidFill>
              </a:rPr>
              <a:t>・障害（疑い）　　　　　</a:t>
            </a:r>
            <a:r>
              <a:rPr lang="en-US" altLang="ja-JP" sz="1100" dirty="0" smtClean="0">
                <a:solidFill>
                  <a:schemeClr val="tx1"/>
                </a:solidFill>
              </a:rPr>
              <a:t>23</a:t>
            </a:r>
            <a:r>
              <a:rPr lang="ja-JP" altLang="en-US" sz="1100" dirty="0" smtClean="0">
                <a:solidFill>
                  <a:schemeClr val="tx1"/>
                </a:solidFill>
              </a:rPr>
              <a:t>　　・住まい不安定　　　</a:t>
            </a:r>
            <a:r>
              <a:rPr lang="en-US" altLang="ja-JP" sz="1100" dirty="0" smtClean="0">
                <a:solidFill>
                  <a:schemeClr val="tx1"/>
                </a:solidFill>
              </a:rPr>
              <a:t>20</a:t>
            </a:r>
            <a:endParaRPr lang="ja-JP" altLang="en-US" sz="1100" dirty="0">
              <a:solidFill>
                <a:schemeClr val="tx1"/>
              </a:solidFill>
            </a:endParaRPr>
          </a:p>
        </p:txBody>
      </p:sp>
      <p:graphicFrame>
        <p:nvGraphicFramePr>
          <p:cNvPr id="13" name="グラフ 12"/>
          <p:cNvGraphicFramePr/>
          <p:nvPr>
            <p:extLst/>
          </p:nvPr>
        </p:nvGraphicFramePr>
        <p:xfrm>
          <a:off x="3756712" y="884334"/>
          <a:ext cx="5182746" cy="3081945"/>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8388424" y="188914"/>
            <a:ext cx="461665" cy="415180"/>
          </a:xfrm>
          <a:prstGeom prst="rect">
            <a:avLst/>
          </a:prstGeom>
          <a:noFill/>
        </p:spPr>
        <p:txBody>
          <a:bodyPr vert="eaVert" wrap="square" rtlCol="0">
            <a:spAutoFit/>
          </a:bodyPr>
          <a:lstStyle/>
          <a:p>
            <a:r>
              <a:rPr lang="en-US" altLang="ja-JP" dirty="0"/>
              <a:t>10</a:t>
            </a:r>
            <a:endParaRPr kumimoji="1" lang="ja-JP" altLang="en-US" dirty="0"/>
          </a:p>
        </p:txBody>
      </p:sp>
      <p:pic>
        <p:nvPicPr>
          <p:cNvPr id="7" name="コンテンツ プレースホルダー 3"/>
          <p:cNvPicPr>
            <a:picLocks noGrp="1" noChangeAspect="1"/>
          </p:cNvPicPr>
          <p:nvPr>
            <p:ph idx="1"/>
          </p:nvPr>
        </p:nvPicPr>
        <p:blipFill>
          <a:blip r:embed="rId4"/>
          <a:stretch>
            <a:fillRect/>
          </a:stretch>
        </p:blipFill>
        <p:spPr>
          <a:xfrm>
            <a:off x="107504" y="3861048"/>
            <a:ext cx="4981686" cy="2880320"/>
          </a:xfrm>
          <a:prstGeom prst="rect">
            <a:avLst/>
          </a:prstGeom>
        </p:spPr>
      </p:pic>
      <p:sp>
        <p:nvSpPr>
          <p:cNvPr id="8" name="角丸四角形 7"/>
          <p:cNvSpPr/>
          <p:nvPr/>
        </p:nvSpPr>
        <p:spPr>
          <a:xfrm>
            <a:off x="5279095" y="4127239"/>
            <a:ext cx="3432293" cy="381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rgbClr val="FF0000"/>
                </a:solidFill>
              </a:rPr>
              <a:t>②支援を届けるということ</a:t>
            </a:r>
            <a:endParaRPr kumimoji="1" lang="en-US" altLang="ja-JP" sz="1400" b="1" dirty="0" smtClean="0">
              <a:solidFill>
                <a:srgbClr val="FF0000"/>
              </a:solidFill>
            </a:endParaRPr>
          </a:p>
        </p:txBody>
      </p:sp>
      <p:sp>
        <p:nvSpPr>
          <p:cNvPr id="10" name="角丸四角形 9"/>
          <p:cNvSpPr/>
          <p:nvPr/>
        </p:nvSpPr>
        <p:spPr>
          <a:xfrm>
            <a:off x="5282088" y="4670080"/>
            <a:ext cx="3463455" cy="1337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庁内連携の推進が、</a:t>
            </a:r>
            <a:endParaRPr lang="en-US" altLang="ja-JP" sz="1400" b="1" dirty="0" smtClean="0">
              <a:solidFill>
                <a:schemeClr val="tx1"/>
              </a:solidFill>
            </a:endParaRPr>
          </a:p>
          <a:p>
            <a:r>
              <a:rPr lang="ja-JP" altLang="en-US" sz="1400" b="1" dirty="0" smtClean="0">
                <a:solidFill>
                  <a:schemeClr val="tx1"/>
                </a:solidFill>
              </a:rPr>
              <a:t>基礎自治体が実施するさまざまな支援</a:t>
            </a:r>
            <a:endParaRPr lang="en-US" altLang="ja-JP" sz="1400" b="1" dirty="0" smtClean="0">
              <a:solidFill>
                <a:schemeClr val="tx1"/>
              </a:solidFill>
            </a:endParaRPr>
          </a:p>
          <a:p>
            <a:r>
              <a:rPr lang="ja-JP" altLang="en-US" sz="1400" b="1" dirty="0" smtClean="0">
                <a:solidFill>
                  <a:schemeClr val="tx1"/>
                </a:solidFill>
              </a:rPr>
              <a:t>＝</a:t>
            </a:r>
            <a:r>
              <a:rPr lang="ja-JP" altLang="en-US" sz="1400" b="1" dirty="0" smtClean="0">
                <a:solidFill>
                  <a:srgbClr val="FF0000"/>
                </a:solidFill>
              </a:rPr>
              <a:t>「いのちを守るサービス」を届ける</a:t>
            </a:r>
            <a:r>
              <a:rPr lang="ja-JP" altLang="en-US" sz="1400" b="1" dirty="0" smtClean="0">
                <a:solidFill>
                  <a:schemeClr val="tx1"/>
                </a:solidFill>
              </a:rPr>
              <a:t>ことに</a:t>
            </a:r>
            <a:endParaRPr lang="en-US" altLang="ja-JP" sz="1400" b="1" dirty="0" smtClean="0">
              <a:solidFill>
                <a:schemeClr val="tx1"/>
              </a:solidFill>
            </a:endParaRPr>
          </a:p>
          <a:p>
            <a:r>
              <a:rPr lang="ja-JP" altLang="en-US" sz="1400" b="1" dirty="0" smtClean="0">
                <a:solidFill>
                  <a:schemeClr val="tx1"/>
                </a:solidFill>
              </a:rPr>
              <a:t>つながる。</a:t>
            </a:r>
            <a:r>
              <a:rPr lang="ja-JP" altLang="en-US" sz="1400" b="1" dirty="0">
                <a:solidFill>
                  <a:schemeClr val="tx1"/>
                </a:solidFill>
              </a:rPr>
              <a:t>　</a:t>
            </a:r>
            <a:endParaRPr lang="en-US" altLang="ja-JP" sz="1400" b="1" dirty="0" smtClean="0">
              <a:solidFill>
                <a:schemeClr val="tx1"/>
              </a:solidFill>
            </a:endParaRPr>
          </a:p>
        </p:txBody>
      </p:sp>
      <p:grpSp>
        <p:nvGrpSpPr>
          <p:cNvPr id="14" name="グループ化 13"/>
          <p:cNvGrpSpPr/>
          <p:nvPr/>
        </p:nvGrpSpPr>
        <p:grpSpPr>
          <a:xfrm>
            <a:off x="251520" y="5710396"/>
            <a:ext cx="4680519" cy="84415"/>
            <a:chOff x="251520" y="5710396"/>
            <a:chExt cx="4680519" cy="84415"/>
          </a:xfrm>
        </p:grpSpPr>
        <p:sp>
          <p:nvSpPr>
            <p:cNvPr id="5" name="正方形/長方形 4"/>
            <p:cNvSpPr/>
            <p:nvPr/>
          </p:nvSpPr>
          <p:spPr>
            <a:xfrm>
              <a:off x="251520" y="5710396"/>
              <a:ext cx="4680519" cy="84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95536" y="5733256"/>
              <a:ext cx="3600400" cy="61555"/>
            </a:xfrm>
            <a:prstGeom prst="rect">
              <a:avLst/>
            </a:prstGeom>
            <a:solidFill>
              <a:schemeClr val="bg1"/>
            </a:solidFill>
          </p:spPr>
          <p:txBody>
            <a:bodyPr wrap="square" lIns="0" tIns="0" rIns="0" bIns="0" rtlCol="0" anchor="b" anchorCtr="0">
              <a:spAutoFit/>
            </a:bodyPr>
            <a:lstStyle/>
            <a:p>
              <a:r>
                <a:rPr lang="en-US" altLang="ja-JP" sz="400" dirty="0" smtClean="0"/>
                <a:t>※</a:t>
              </a:r>
              <a:r>
                <a:rPr lang="ja-JP" altLang="en-US" sz="400" dirty="0" smtClean="0"/>
                <a:t>　座間市「生活</a:t>
              </a:r>
              <a:r>
                <a:rPr lang="ja-JP" altLang="en-US" sz="400" dirty="0"/>
                <a:t>保護実施状況報告書</a:t>
              </a:r>
              <a:r>
                <a:rPr lang="ja-JP" altLang="en-US" sz="400" dirty="0" smtClean="0"/>
                <a:t>（</a:t>
              </a:r>
              <a:r>
                <a:rPr lang="ja-JP" altLang="en-US" sz="400" dirty="0"/>
                <a:t>平成</a:t>
              </a:r>
              <a:r>
                <a:rPr lang="en-US" altLang="ja-JP" sz="400" dirty="0" smtClean="0"/>
                <a:t>27</a:t>
              </a:r>
              <a:r>
                <a:rPr lang="ja-JP" altLang="en-US" sz="400" dirty="0" smtClean="0"/>
                <a:t>年～平成</a:t>
              </a:r>
              <a:r>
                <a:rPr lang="en-US" altLang="ja-JP" sz="400" dirty="0" smtClean="0"/>
                <a:t>30</a:t>
              </a:r>
              <a:r>
                <a:rPr lang="ja-JP" altLang="en-US" sz="400" dirty="0" smtClean="0"/>
                <a:t>年）」・座間市「生活</a:t>
              </a:r>
              <a:r>
                <a:rPr lang="ja-JP" altLang="en-US" sz="400" dirty="0"/>
                <a:t>困窮者自立支援制度に関する支援状況報告書</a:t>
              </a:r>
              <a:r>
                <a:rPr lang="ja-JP" altLang="en-US" sz="400" dirty="0" smtClean="0"/>
                <a:t>（</a:t>
              </a:r>
              <a:r>
                <a:rPr lang="ja-JP" altLang="en-US" sz="400" dirty="0"/>
                <a:t>平成</a:t>
              </a:r>
              <a:r>
                <a:rPr lang="en-US" altLang="ja-JP" sz="400" dirty="0" smtClean="0"/>
                <a:t>27</a:t>
              </a:r>
              <a:r>
                <a:rPr lang="ja-JP" altLang="en-US" sz="400" dirty="0" smtClean="0"/>
                <a:t>年度～平成</a:t>
              </a:r>
              <a:r>
                <a:rPr lang="en-US" altLang="ja-JP" sz="400" dirty="0" smtClean="0"/>
                <a:t>29</a:t>
              </a:r>
              <a:r>
                <a:rPr lang="ja-JP" altLang="en-US" sz="400" dirty="0"/>
                <a:t>年度</a:t>
              </a:r>
              <a:r>
                <a:rPr lang="ja-JP" altLang="en-US" sz="400" dirty="0" smtClean="0"/>
                <a:t>）」</a:t>
              </a:r>
              <a:endParaRPr kumimoji="1" lang="ja-JP" altLang="en-US" sz="100" dirty="0"/>
            </a:p>
          </p:txBody>
        </p:sp>
      </p:grpSp>
    </p:spTree>
    <p:extLst>
      <p:ext uri="{BB962C8B-B14F-4D97-AF65-F5344CB8AC3E}">
        <p14:creationId xmlns:p14="http://schemas.microsoft.com/office/powerpoint/2010/main" val="1447361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雲 7"/>
          <p:cNvSpPr/>
          <p:nvPr/>
        </p:nvSpPr>
        <p:spPr>
          <a:xfrm>
            <a:off x="251522" y="3140968"/>
            <a:ext cx="8712968" cy="15841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57200" y="1052736"/>
            <a:ext cx="8229600" cy="5616624"/>
          </a:xfrm>
        </p:spPr>
        <p:txBody>
          <a:bodyPr/>
          <a:lstStyle/>
          <a:p>
            <a:pPr marL="0" indent="0">
              <a:buNone/>
            </a:pPr>
            <a:r>
              <a:rPr kumimoji="1" lang="ja-JP" altLang="en-US" sz="2000" dirty="0" smtClean="0"/>
              <a:t>　　　</a:t>
            </a:r>
            <a:endParaRPr kumimoji="1" lang="en-US" altLang="ja-JP" sz="2000" dirty="0" smtClean="0"/>
          </a:p>
          <a:p>
            <a:pPr marL="0" indent="0" algn="ctr">
              <a:buNone/>
            </a:pPr>
            <a:r>
              <a:rPr kumimoji="1" lang="ja-JP" altLang="en-US" dirty="0" smtClean="0"/>
              <a:t>　</a:t>
            </a:r>
            <a:endParaRPr kumimoji="1" lang="en-US" altLang="ja-JP" dirty="0" smtClean="0"/>
          </a:p>
          <a:p>
            <a:pPr marL="0" indent="0" algn="ctr">
              <a:buNone/>
            </a:pPr>
            <a:endParaRPr lang="en-US" altLang="ja-JP" dirty="0"/>
          </a:p>
          <a:p>
            <a:pPr marL="0" indent="0" algn="ctr">
              <a:buNone/>
            </a:pPr>
            <a:endParaRPr kumimoji="1" lang="en-US" altLang="ja-JP" dirty="0" smtClean="0"/>
          </a:p>
          <a:p>
            <a:pPr marL="0" indent="0" algn="ctr">
              <a:buNone/>
            </a:pPr>
            <a:r>
              <a:rPr kumimoji="1" lang="ja-JP" altLang="en-US" dirty="0" smtClean="0">
                <a:solidFill>
                  <a:srgbClr val="FF0000"/>
                </a:solidFill>
              </a:rPr>
              <a:t>行政・制度だけでは対応できない。</a:t>
            </a:r>
            <a:endParaRPr kumimoji="1" lang="en-US" altLang="ja-JP" dirty="0" smtClean="0">
              <a:solidFill>
                <a:srgbClr val="FF0000"/>
              </a:solidFill>
            </a:endParaRPr>
          </a:p>
          <a:p>
            <a:pPr marL="0" indent="0">
              <a:buNone/>
            </a:pPr>
            <a:r>
              <a:rPr kumimoji="1" lang="ja-JP" altLang="en-US" sz="2000" dirty="0" smtClean="0"/>
              <a:t>　</a:t>
            </a:r>
            <a:r>
              <a:rPr kumimoji="1" lang="ja-JP" altLang="en-US" sz="2000" b="1" dirty="0" smtClean="0"/>
              <a:t>（制度適用や公的</a:t>
            </a:r>
            <a:r>
              <a:rPr lang="ja-JP" altLang="en-US" sz="2000" b="1" dirty="0" smtClean="0"/>
              <a:t>機関との連携だけでは対応できない課題が山積）</a:t>
            </a:r>
            <a:endParaRPr lang="en-US" altLang="ja-JP" sz="2000" b="1" dirty="0" smtClean="0"/>
          </a:p>
          <a:p>
            <a:pPr marL="0" indent="0">
              <a:buNone/>
            </a:pPr>
            <a:r>
              <a:rPr kumimoji="1" lang="ja-JP" altLang="en-US" sz="2000" b="1" dirty="0"/>
              <a:t>　</a:t>
            </a:r>
            <a:r>
              <a:rPr kumimoji="1" lang="ja-JP" altLang="en-US" sz="2000" b="1" dirty="0" smtClean="0"/>
              <a:t>　</a:t>
            </a:r>
            <a:r>
              <a:rPr kumimoji="1" lang="en-US" altLang="ja-JP" sz="2000" b="1" dirty="0" smtClean="0"/>
              <a:t>ex.</a:t>
            </a:r>
            <a:r>
              <a:rPr kumimoji="1" lang="ja-JP" altLang="en-US" sz="2000" b="1" dirty="0" smtClean="0"/>
              <a:t>中間的な就労に関すること、居住に関すること、</a:t>
            </a:r>
            <a:r>
              <a:rPr lang="ja-JP" altLang="en-US" sz="2000" b="1" dirty="0"/>
              <a:t>一時的な</a:t>
            </a:r>
            <a:r>
              <a:rPr kumimoji="1" lang="ja-JP" altLang="en-US" sz="2000" b="1" dirty="0" smtClean="0"/>
              <a:t>食料支援等</a:t>
            </a:r>
            <a:endParaRPr lang="en-US" altLang="ja-JP" b="1" dirty="0"/>
          </a:p>
          <a:p>
            <a:pPr marL="0" indent="0">
              <a:buNone/>
            </a:pPr>
            <a:r>
              <a:rPr kumimoji="1" lang="ja-JP" altLang="en-US" dirty="0" smtClean="0"/>
              <a:t>　</a:t>
            </a:r>
            <a:endParaRPr kumimoji="1" lang="en-US" altLang="ja-JP" dirty="0" smtClean="0"/>
          </a:p>
          <a:p>
            <a:pPr marL="0" indent="0">
              <a:buNone/>
            </a:pPr>
            <a:r>
              <a:rPr lang="ja-JP" altLang="en-US" dirty="0"/>
              <a:t>　</a:t>
            </a:r>
            <a:r>
              <a:rPr lang="ja-JP" altLang="en-US" dirty="0" smtClean="0"/>
              <a:t>　　　　　　　</a:t>
            </a:r>
            <a:r>
              <a:rPr kumimoji="1" lang="ja-JP" altLang="en-US" dirty="0" smtClean="0"/>
              <a:t>では、どうするのか。</a:t>
            </a:r>
            <a:endParaRPr kumimoji="1" lang="en-US" altLang="ja-JP" dirty="0" smtClean="0"/>
          </a:p>
          <a:p>
            <a:pPr marL="0" indent="0" algn="ctr">
              <a:buNone/>
            </a:pPr>
            <a:r>
              <a:rPr lang="ja-JP" altLang="en-US" dirty="0" smtClean="0"/>
              <a:t>座間市では</a:t>
            </a:r>
            <a:r>
              <a:rPr lang="en-US" altLang="ja-JP" dirty="0" smtClean="0"/>
              <a:t>…</a:t>
            </a:r>
          </a:p>
          <a:p>
            <a:pPr marL="0" indent="0" algn="ctr">
              <a:buNone/>
            </a:pPr>
            <a:r>
              <a:rPr lang="ja-JP" altLang="en-US" sz="2000" dirty="0" smtClean="0"/>
              <a:t>　</a:t>
            </a:r>
            <a:endParaRPr lang="en-US" altLang="ja-JP" dirty="0" smtClean="0"/>
          </a:p>
        </p:txBody>
      </p:sp>
      <p:sp>
        <p:nvSpPr>
          <p:cNvPr id="5" name="下矢印 4"/>
          <p:cNvSpPr/>
          <p:nvPr/>
        </p:nvSpPr>
        <p:spPr>
          <a:xfrm>
            <a:off x="3851920" y="4574443"/>
            <a:ext cx="1080120" cy="5040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45113" y="1211710"/>
            <a:ext cx="3888432" cy="17662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生活</a:t>
            </a:r>
            <a:r>
              <a:rPr lang="ja-JP" altLang="en-US" sz="1400" b="1" dirty="0" smtClean="0">
                <a:solidFill>
                  <a:schemeClr val="tx1"/>
                </a:solidFill>
              </a:rPr>
              <a:t>保護</a:t>
            </a:r>
            <a:endParaRPr lang="en-US" altLang="ja-JP" sz="1400" dirty="0">
              <a:solidFill>
                <a:schemeClr val="tx1"/>
              </a:solidFill>
            </a:endParaRPr>
          </a:p>
          <a:p>
            <a:r>
              <a:rPr lang="ja-JP" altLang="en-US" sz="1400" dirty="0">
                <a:solidFill>
                  <a:schemeClr val="tx1"/>
                </a:solidFill>
              </a:rPr>
              <a:t>→要保護状態に</a:t>
            </a:r>
            <a:r>
              <a:rPr lang="ja-JP" altLang="en-US" sz="1400" dirty="0" smtClean="0">
                <a:solidFill>
                  <a:schemeClr val="tx1"/>
                </a:solidFill>
              </a:rPr>
              <a:t>介入</a:t>
            </a:r>
            <a:endParaRPr lang="en-US" altLang="ja-JP" sz="1400" dirty="0">
              <a:solidFill>
                <a:schemeClr val="tx1"/>
              </a:solidFill>
            </a:endParaRPr>
          </a:p>
          <a:p>
            <a:r>
              <a:rPr lang="ja-JP" altLang="en-US" sz="1400" dirty="0">
                <a:solidFill>
                  <a:schemeClr val="tx1"/>
                </a:solidFill>
              </a:rPr>
              <a:t>→保護決定により最低生活を</a:t>
            </a:r>
            <a:r>
              <a:rPr lang="ja-JP" altLang="en-US" sz="1400" dirty="0" smtClean="0">
                <a:solidFill>
                  <a:schemeClr val="tx1"/>
                </a:solidFill>
              </a:rPr>
              <a:t>確保</a:t>
            </a:r>
            <a:endParaRPr lang="en-US" altLang="ja-JP" sz="1400" dirty="0">
              <a:solidFill>
                <a:schemeClr val="tx1"/>
              </a:solidFill>
            </a:endParaRPr>
          </a:p>
          <a:p>
            <a:r>
              <a:rPr lang="ja-JP" altLang="en-US" sz="1400" dirty="0" smtClean="0">
                <a:solidFill>
                  <a:schemeClr val="tx1"/>
                </a:solidFill>
              </a:rPr>
              <a:t>→各種扶助により</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生活</a:t>
            </a:r>
            <a:r>
              <a:rPr lang="ja-JP" altLang="en-US" sz="1400" dirty="0">
                <a:solidFill>
                  <a:schemeClr val="tx1"/>
                </a:solidFill>
              </a:rPr>
              <a:t>基盤</a:t>
            </a:r>
            <a:r>
              <a:rPr lang="ja-JP" altLang="en-US" sz="1400" dirty="0" smtClean="0">
                <a:solidFill>
                  <a:schemeClr val="tx1"/>
                </a:solidFill>
              </a:rPr>
              <a:t>を安定し、</a:t>
            </a:r>
            <a:r>
              <a:rPr lang="ja-JP" altLang="en-US" sz="1400" dirty="0">
                <a:solidFill>
                  <a:schemeClr val="tx1"/>
                </a:solidFill>
              </a:rPr>
              <a:t>自立</a:t>
            </a:r>
            <a:r>
              <a:rPr lang="ja-JP" altLang="en-US" sz="1400" dirty="0" smtClean="0">
                <a:solidFill>
                  <a:schemeClr val="tx1"/>
                </a:solidFill>
              </a:rPr>
              <a:t>支援</a:t>
            </a:r>
            <a:endParaRPr lang="en-US" altLang="ja-JP" sz="1400" dirty="0">
              <a:solidFill>
                <a:schemeClr val="tx1"/>
              </a:solidFill>
            </a:endParaRPr>
          </a:p>
          <a:p>
            <a:pPr algn="ctr"/>
            <a:endParaRPr kumimoji="1" lang="ja-JP" altLang="en-US" dirty="0"/>
          </a:p>
        </p:txBody>
      </p:sp>
      <p:sp>
        <p:nvSpPr>
          <p:cNvPr id="10" name="角丸四角形 9"/>
          <p:cNvSpPr/>
          <p:nvPr/>
        </p:nvSpPr>
        <p:spPr>
          <a:xfrm>
            <a:off x="4572000" y="1172221"/>
            <a:ext cx="4474840"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rgbClr val="FF0000"/>
                </a:solidFill>
              </a:rPr>
              <a:t>生活困窮者自立支援</a:t>
            </a:r>
            <a:endParaRPr lang="en-US" altLang="ja-JP" sz="1600" b="1" dirty="0">
              <a:solidFill>
                <a:srgbClr val="FF0000"/>
              </a:solidFill>
            </a:endParaRPr>
          </a:p>
          <a:p>
            <a:r>
              <a:rPr lang="ja-JP" altLang="en-US" sz="1600" b="1" dirty="0" smtClean="0">
                <a:solidFill>
                  <a:schemeClr val="tx1"/>
                </a:solidFill>
              </a:rPr>
              <a:t>→</a:t>
            </a:r>
            <a:r>
              <a:rPr lang="ja-JP" altLang="en-US" sz="1600" b="1" dirty="0">
                <a:solidFill>
                  <a:schemeClr val="tx1"/>
                </a:solidFill>
              </a:rPr>
              <a:t>「最低限度の生活を維持することができなく</a:t>
            </a:r>
            <a:endParaRPr lang="en-US" altLang="ja-JP" sz="1600" b="1" dirty="0">
              <a:solidFill>
                <a:schemeClr val="tx1"/>
              </a:solidFill>
            </a:endParaRPr>
          </a:p>
          <a:p>
            <a:r>
              <a:rPr lang="ja-JP" altLang="en-US" sz="1600" b="1" dirty="0">
                <a:solidFill>
                  <a:schemeClr val="tx1"/>
                </a:solidFill>
              </a:rPr>
              <a:t>　　なる</a:t>
            </a:r>
            <a:r>
              <a:rPr lang="ja-JP" altLang="en-US" sz="1600" b="1" u="sng" dirty="0">
                <a:solidFill>
                  <a:schemeClr val="tx1"/>
                </a:solidFill>
              </a:rPr>
              <a:t>おそれの</a:t>
            </a:r>
            <a:r>
              <a:rPr lang="ja-JP" altLang="en-US" sz="1600" b="1" dirty="0">
                <a:solidFill>
                  <a:schemeClr val="tx1"/>
                </a:solidFill>
              </a:rPr>
              <a:t>ある」状態に</a:t>
            </a:r>
            <a:r>
              <a:rPr lang="ja-JP" altLang="en-US" sz="1600" b="1" dirty="0" smtClean="0">
                <a:solidFill>
                  <a:schemeClr val="tx1"/>
                </a:solidFill>
              </a:rPr>
              <a:t>介入</a:t>
            </a:r>
            <a:endParaRPr lang="en-US" altLang="ja-JP" sz="1600" b="1" dirty="0">
              <a:solidFill>
                <a:schemeClr val="tx1"/>
              </a:solidFill>
            </a:endParaRPr>
          </a:p>
          <a:p>
            <a:r>
              <a:rPr lang="ja-JP" altLang="en-US" sz="1600" b="1" dirty="0">
                <a:solidFill>
                  <a:schemeClr val="tx1"/>
                </a:solidFill>
              </a:rPr>
              <a:t>→生活困窮の状況・程度は</a:t>
            </a:r>
            <a:r>
              <a:rPr lang="ja-JP" altLang="en-US" sz="1600" b="1" dirty="0" smtClean="0">
                <a:solidFill>
                  <a:schemeClr val="tx1"/>
                </a:solidFill>
              </a:rPr>
              <a:t>さまざま</a:t>
            </a:r>
            <a:endParaRPr lang="en-US" altLang="ja-JP" sz="1600" b="1" dirty="0" smtClean="0">
              <a:solidFill>
                <a:schemeClr val="tx1"/>
              </a:solidFill>
            </a:endParaRPr>
          </a:p>
          <a:p>
            <a:r>
              <a:rPr lang="ja-JP" altLang="en-US" sz="1600" b="1" dirty="0" smtClean="0">
                <a:solidFill>
                  <a:srgbClr val="FF0000"/>
                </a:solidFill>
              </a:rPr>
              <a:t>→さまざまな支援方法が求められる</a:t>
            </a:r>
            <a:r>
              <a:rPr lang="ja-JP" altLang="en-US" sz="1600" b="1" dirty="0">
                <a:solidFill>
                  <a:schemeClr val="tx1"/>
                </a:solidFill>
              </a:rPr>
              <a:t>　</a:t>
            </a:r>
            <a:r>
              <a:rPr lang="ja-JP" altLang="en-US" sz="1600" b="1" dirty="0" smtClean="0">
                <a:solidFill>
                  <a:schemeClr val="tx1"/>
                </a:solidFill>
              </a:rPr>
              <a:t> </a:t>
            </a:r>
            <a:endParaRPr kumimoji="1" lang="ja-JP" altLang="en-US" sz="1600" b="1" dirty="0">
              <a:solidFill>
                <a:schemeClr val="tx1"/>
              </a:solidFill>
            </a:endParaRPr>
          </a:p>
        </p:txBody>
      </p:sp>
      <p:sp>
        <p:nvSpPr>
          <p:cNvPr id="12" name="テキスト ボックス 11"/>
          <p:cNvSpPr txBox="1"/>
          <p:nvPr/>
        </p:nvSpPr>
        <p:spPr>
          <a:xfrm>
            <a:off x="8388424" y="188914"/>
            <a:ext cx="461665" cy="415180"/>
          </a:xfrm>
          <a:prstGeom prst="rect">
            <a:avLst/>
          </a:prstGeom>
          <a:noFill/>
        </p:spPr>
        <p:txBody>
          <a:bodyPr vert="eaVert" wrap="square" rtlCol="0">
            <a:spAutoFit/>
          </a:bodyPr>
          <a:lstStyle/>
          <a:p>
            <a:r>
              <a:rPr lang="en-US" altLang="ja-JP" dirty="0"/>
              <a:t>11</a:t>
            </a:r>
            <a:endParaRPr kumimoji="1" lang="ja-JP" altLang="en-US" dirty="0"/>
          </a:p>
        </p:txBody>
      </p:sp>
      <p:sp>
        <p:nvSpPr>
          <p:cNvPr id="11" name="下矢印 10"/>
          <p:cNvSpPr/>
          <p:nvPr/>
        </p:nvSpPr>
        <p:spPr>
          <a:xfrm>
            <a:off x="6269360" y="2636912"/>
            <a:ext cx="1080120" cy="5040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txBox="1">
            <a:spLocks/>
          </p:cNvSpPr>
          <p:nvPr/>
        </p:nvSpPr>
        <p:spPr bwMode="gray">
          <a:xfrm>
            <a:off x="195535" y="177628"/>
            <a:ext cx="8392889"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Arial" charset="0"/>
                <a:ea typeface="ＭＳ Ｐゴシック" pitchFamily="50" charset="-128"/>
              </a:defRPr>
            </a:lvl2pPr>
            <a:lvl3pPr algn="l" rtl="0" eaLnBrk="0" fontAlgn="base" hangingPunct="0">
              <a:spcBef>
                <a:spcPct val="0"/>
              </a:spcBef>
              <a:spcAft>
                <a:spcPct val="0"/>
              </a:spcAft>
              <a:defRPr kumimoji="1" sz="3200" b="1">
                <a:solidFill>
                  <a:schemeClr val="bg1"/>
                </a:solidFill>
                <a:latin typeface="Arial" charset="0"/>
                <a:ea typeface="ＭＳ Ｐゴシック" pitchFamily="50" charset="-128"/>
              </a:defRPr>
            </a:lvl3pPr>
            <a:lvl4pPr algn="l" rtl="0" eaLnBrk="0" fontAlgn="base" hangingPunct="0">
              <a:spcBef>
                <a:spcPct val="0"/>
              </a:spcBef>
              <a:spcAft>
                <a:spcPct val="0"/>
              </a:spcAft>
              <a:defRPr kumimoji="1" sz="3200" b="1">
                <a:solidFill>
                  <a:schemeClr val="bg1"/>
                </a:solidFill>
                <a:latin typeface="Arial" charset="0"/>
                <a:ea typeface="ＭＳ Ｐゴシック" pitchFamily="50" charset="-128"/>
              </a:defRPr>
            </a:lvl4pPr>
            <a:lvl5pPr algn="l" rtl="0" eaLnBrk="0" fontAlgn="base" hangingPunct="0">
              <a:spcBef>
                <a:spcPct val="0"/>
              </a:spcBef>
              <a:spcAft>
                <a:spcPct val="0"/>
              </a:spcAft>
              <a:defRPr kumimoji="1" sz="3200" b="1">
                <a:solidFill>
                  <a:schemeClr val="bg1"/>
                </a:solidFill>
                <a:latin typeface="Arial" charset="0"/>
                <a:ea typeface="ＭＳ Ｐゴシック" pitchFamily="50" charset="-128"/>
              </a:defRPr>
            </a:lvl5pPr>
            <a:lvl6pPr marL="457200" algn="l" rtl="0" fontAlgn="base">
              <a:spcBef>
                <a:spcPct val="0"/>
              </a:spcBef>
              <a:spcAft>
                <a:spcPct val="0"/>
              </a:spcAft>
              <a:defRPr kumimoji="1" sz="3200" b="1">
                <a:solidFill>
                  <a:schemeClr val="bg1"/>
                </a:solidFill>
                <a:latin typeface="Arial" charset="0"/>
                <a:ea typeface="ＭＳ Ｐゴシック" pitchFamily="50" charset="-128"/>
              </a:defRPr>
            </a:lvl6pPr>
            <a:lvl7pPr marL="914400" algn="l" rtl="0" fontAlgn="base">
              <a:spcBef>
                <a:spcPct val="0"/>
              </a:spcBef>
              <a:spcAft>
                <a:spcPct val="0"/>
              </a:spcAft>
              <a:defRPr kumimoji="1" sz="3200" b="1">
                <a:solidFill>
                  <a:schemeClr val="bg1"/>
                </a:solidFill>
                <a:latin typeface="Arial" charset="0"/>
                <a:ea typeface="ＭＳ Ｐゴシック" pitchFamily="50" charset="-128"/>
              </a:defRPr>
            </a:lvl7pPr>
            <a:lvl8pPr marL="1371600" algn="l" rtl="0" fontAlgn="base">
              <a:spcBef>
                <a:spcPct val="0"/>
              </a:spcBef>
              <a:spcAft>
                <a:spcPct val="0"/>
              </a:spcAft>
              <a:defRPr kumimoji="1" sz="3200" b="1">
                <a:solidFill>
                  <a:schemeClr val="bg1"/>
                </a:solidFill>
                <a:latin typeface="Arial" charset="0"/>
                <a:ea typeface="ＭＳ Ｐゴシック" pitchFamily="50" charset="-128"/>
              </a:defRPr>
            </a:lvl8pPr>
            <a:lvl9pPr marL="1828800" algn="l" rtl="0" fontAlgn="base">
              <a:spcBef>
                <a:spcPct val="0"/>
              </a:spcBef>
              <a:spcAft>
                <a:spcPct val="0"/>
              </a:spcAft>
              <a:defRPr kumimoji="1" sz="3200" b="1">
                <a:solidFill>
                  <a:schemeClr val="bg1"/>
                </a:solidFill>
                <a:latin typeface="Arial" charset="0"/>
                <a:ea typeface="ＭＳ Ｐゴシック" pitchFamily="50" charset="-128"/>
              </a:defRPr>
            </a:lvl9pPr>
          </a:lstStyle>
          <a:p>
            <a:r>
              <a:rPr lang="ja-JP" altLang="en-US" sz="2400" b="0" kern="0" dirty="0" smtClean="0"/>
              <a:t>市役所の機能を活かして相談につなげる</a:t>
            </a:r>
            <a:r>
              <a:rPr lang="en-US" altLang="ja-JP" sz="2400" b="0" kern="0" dirty="0" smtClean="0"/>
              <a:t/>
            </a:r>
            <a:br>
              <a:rPr lang="en-US" altLang="ja-JP" sz="2400" b="0" kern="0" dirty="0" smtClean="0"/>
            </a:br>
            <a:r>
              <a:rPr lang="ja-JP" altLang="en-US" sz="2400" kern="0" dirty="0" smtClean="0"/>
              <a:t>はじめの</a:t>
            </a:r>
            <a:r>
              <a:rPr lang="en-US" altLang="ja-JP" sz="2400" kern="0" dirty="0" smtClean="0"/>
              <a:t>3</a:t>
            </a:r>
            <a:r>
              <a:rPr lang="ja-JP" altLang="en-US" sz="2400" kern="0" dirty="0" smtClean="0"/>
              <a:t>～４年間に見えてきたこと（</a:t>
            </a:r>
            <a:r>
              <a:rPr lang="en-US" altLang="ja-JP" sz="2400" kern="0" dirty="0" smtClean="0"/>
              <a:t>Ⅱ</a:t>
            </a:r>
            <a:r>
              <a:rPr lang="ja-JP" altLang="en-US" sz="2400" kern="0" dirty="0" smtClean="0"/>
              <a:t>）</a:t>
            </a:r>
            <a:endParaRPr lang="ja-JP" altLang="en-US" sz="2400" kern="0" dirty="0"/>
          </a:p>
        </p:txBody>
      </p:sp>
    </p:spTree>
    <p:extLst>
      <p:ext uri="{BB962C8B-B14F-4D97-AF65-F5344CB8AC3E}">
        <p14:creationId xmlns:p14="http://schemas.microsoft.com/office/powerpoint/2010/main" val="195033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86659" y="2708920"/>
            <a:ext cx="9021845" cy="35189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kumimoji="1" lang="ja-JP" altLang="en-US" sz="2400" dirty="0" smtClean="0"/>
              <a:t>個別支援を通じた協働・連携から作られる支援体制</a:t>
            </a:r>
            <a:endParaRPr kumimoji="1" lang="ja-JP" altLang="en-US" sz="2400" dirty="0"/>
          </a:p>
        </p:txBody>
      </p:sp>
      <p:sp>
        <p:nvSpPr>
          <p:cNvPr id="3" name="コンテンツ プレースホルダー 2"/>
          <p:cNvSpPr>
            <a:spLocks noGrp="1"/>
          </p:cNvSpPr>
          <p:nvPr>
            <p:ph idx="1"/>
          </p:nvPr>
        </p:nvSpPr>
        <p:spPr>
          <a:xfrm>
            <a:off x="457200" y="1052736"/>
            <a:ext cx="8229600" cy="5616624"/>
          </a:xfrm>
        </p:spPr>
        <p:txBody>
          <a:bodyPr/>
          <a:lstStyle/>
          <a:p>
            <a:pPr marL="0" indent="0">
              <a:buNone/>
            </a:pPr>
            <a:r>
              <a:rPr lang="ja-JP" altLang="en-US" sz="2000" dirty="0" smtClean="0"/>
              <a:t>　</a:t>
            </a:r>
            <a:endParaRPr lang="en-US" altLang="ja-JP" dirty="0" smtClean="0"/>
          </a:p>
        </p:txBody>
      </p:sp>
      <p:sp>
        <p:nvSpPr>
          <p:cNvPr id="6" name="円/楕円 5"/>
          <p:cNvSpPr/>
          <p:nvPr/>
        </p:nvSpPr>
        <p:spPr>
          <a:xfrm>
            <a:off x="5268521" y="2760357"/>
            <a:ext cx="3297822" cy="119223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個</a:t>
            </a:r>
            <a:r>
              <a:rPr lang="ja-JP" altLang="en-US" dirty="0" smtClean="0"/>
              <a:t>の支援を通じて</a:t>
            </a:r>
            <a:endParaRPr lang="en-US" altLang="ja-JP" dirty="0" smtClean="0"/>
          </a:p>
          <a:p>
            <a:pPr algn="ctr"/>
            <a:r>
              <a:rPr lang="ja-JP" altLang="en-US" dirty="0" smtClean="0"/>
              <a:t>地域の方々と知り合う</a:t>
            </a:r>
            <a:endParaRPr lang="en-US" altLang="ja-JP" dirty="0" smtClean="0"/>
          </a:p>
          <a:p>
            <a:pPr algn="ctr"/>
            <a:r>
              <a:rPr lang="ja-JP" altLang="en-US" dirty="0" smtClean="0"/>
              <a:t>（ご縁）</a:t>
            </a:r>
            <a:endParaRPr lang="en-US" altLang="ja-JP" dirty="0" smtClean="0"/>
          </a:p>
        </p:txBody>
      </p:sp>
      <p:grpSp>
        <p:nvGrpSpPr>
          <p:cNvPr id="7" name="グループ化 6"/>
          <p:cNvGrpSpPr/>
          <p:nvPr/>
        </p:nvGrpSpPr>
        <p:grpSpPr>
          <a:xfrm>
            <a:off x="391970" y="2838854"/>
            <a:ext cx="4084397" cy="3279806"/>
            <a:chOff x="86659" y="2996952"/>
            <a:chExt cx="4597851" cy="379644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659" y="4118511"/>
              <a:ext cx="2664296" cy="267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角丸四角形吹き出し 3"/>
            <p:cNvSpPr/>
            <p:nvPr/>
          </p:nvSpPr>
          <p:spPr>
            <a:xfrm>
              <a:off x="393362" y="2996952"/>
              <a:ext cx="4289476" cy="810576"/>
            </a:xfrm>
            <a:prstGeom prst="wedgeRoundRectCallout">
              <a:avLst>
                <a:gd name="adj1" fmla="val -25286"/>
                <a:gd name="adj2" fmla="val 1161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C00000"/>
                  </a:solidFill>
                </a:rPr>
                <a:t>力</a:t>
              </a:r>
              <a:r>
                <a:rPr lang="ja-JP" altLang="en-US" sz="3200" dirty="0" smtClean="0">
                  <a:solidFill>
                    <a:srgbClr val="C00000"/>
                  </a:solidFill>
                </a:rPr>
                <a:t>を貸して下さい！</a:t>
              </a:r>
              <a:endParaRPr kumimoji="1" lang="ja-JP" altLang="en-US" sz="3200" dirty="0">
                <a:solidFill>
                  <a:srgbClr val="C00000"/>
                </a:solidFill>
              </a:endParaRPr>
            </a:p>
          </p:txBody>
        </p:sp>
        <p:sp>
          <p:nvSpPr>
            <p:cNvPr id="10" name="雲形吹き出し 9"/>
            <p:cNvSpPr/>
            <p:nvPr/>
          </p:nvSpPr>
          <p:spPr>
            <a:xfrm>
              <a:off x="1792938" y="3875822"/>
              <a:ext cx="2891572" cy="1128875"/>
            </a:xfrm>
            <a:prstGeom prst="cloudCallout">
              <a:avLst>
                <a:gd name="adj1" fmla="val -41039"/>
                <a:gd name="adj2" fmla="val 689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srgbClr val="FF0000"/>
                  </a:solidFill>
                </a:rPr>
                <a:t>ダメもとです。</a:t>
              </a:r>
              <a:endParaRPr lang="en-US" altLang="ja-JP" sz="2000" dirty="0" smtClean="0">
                <a:solidFill>
                  <a:srgbClr val="FF0000"/>
                </a:solidFill>
              </a:endParaRPr>
            </a:p>
          </p:txBody>
        </p:sp>
      </p:grpSp>
      <p:sp>
        <p:nvSpPr>
          <p:cNvPr id="11" name="テキスト ボックス 10"/>
          <p:cNvSpPr txBox="1"/>
          <p:nvPr/>
        </p:nvSpPr>
        <p:spPr>
          <a:xfrm>
            <a:off x="8388424" y="188914"/>
            <a:ext cx="461665" cy="415180"/>
          </a:xfrm>
          <a:prstGeom prst="rect">
            <a:avLst/>
          </a:prstGeom>
          <a:noFill/>
        </p:spPr>
        <p:txBody>
          <a:bodyPr vert="eaVert" wrap="square" rtlCol="0">
            <a:spAutoFit/>
          </a:bodyPr>
          <a:lstStyle/>
          <a:p>
            <a:r>
              <a:rPr kumimoji="1" lang="en-US" altLang="ja-JP" dirty="0" smtClean="0"/>
              <a:t>12</a:t>
            </a:r>
            <a:endParaRPr kumimoji="1" lang="ja-JP" altLang="en-US" dirty="0"/>
          </a:p>
        </p:txBody>
      </p:sp>
      <p:sp>
        <p:nvSpPr>
          <p:cNvPr id="5" name="右矢印 4"/>
          <p:cNvSpPr/>
          <p:nvPr/>
        </p:nvSpPr>
        <p:spPr>
          <a:xfrm rot="19946057">
            <a:off x="4665184" y="3018097"/>
            <a:ext cx="612711" cy="10081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雲 13"/>
          <p:cNvSpPr/>
          <p:nvPr/>
        </p:nvSpPr>
        <p:spPr>
          <a:xfrm>
            <a:off x="30728" y="740417"/>
            <a:ext cx="8712968" cy="15841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ー 2"/>
          <p:cNvSpPr txBox="1">
            <a:spLocks/>
          </p:cNvSpPr>
          <p:nvPr/>
        </p:nvSpPr>
        <p:spPr bwMode="gray">
          <a:xfrm>
            <a:off x="457200" y="787531"/>
            <a:ext cx="8229600" cy="268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000" kern="0" dirty="0" smtClean="0"/>
              <a:t>　</a:t>
            </a:r>
            <a:r>
              <a:rPr lang="ja-JP" altLang="en-US" sz="2000" kern="0" dirty="0"/>
              <a:t>　</a:t>
            </a:r>
            <a:r>
              <a:rPr lang="ja-JP" altLang="en-US" sz="2000" kern="0" dirty="0" smtClean="0"/>
              <a:t>　　　</a:t>
            </a:r>
            <a:r>
              <a:rPr lang="ja-JP" altLang="en-US" kern="0" dirty="0" smtClean="0">
                <a:solidFill>
                  <a:srgbClr val="FF0000"/>
                </a:solidFill>
              </a:rPr>
              <a:t>行政・制度だけでは対応できない。</a:t>
            </a:r>
            <a:endParaRPr lang="en-US" altLang="ja-JP" kern="0" dirty="0" smtClean="0">
              <a:solidFill>
                <a:srgbClr val="FF0000"/>
              </a:solidFill>
            </a:endParaRPr>
          </a:p>
          <a:p>
            <a:pPr marL="0" indent="0">
              <a:buFontTx/>
              <a:buNone/>
            </a:pPr>
            <a:r>
              <a:rPr lang="ja-JP" altLang="en-US" sz="2000" kern="0" dirty="0" smtClean="0"/>
              <a:t>　</a:t>
            </a:r>
            <a:r>
              <a:rPr lang="ja-JP" altLang="en-US" sz="2000" b="1" kern="0" dirty="0" smtClean="0"/>
              <a:t>（制度適用や公的機関との連携だけでは対応できない課題が山積）</a:t>
            </a:r>
            <a:endParaRPr lang="en-US" altLang="ja-JP" sz="2000" b="1" kern="0" dirty="0" smtClean="0"/>
          </a:p>
          <a:p>
            <a:pPr marL="0" indent="0">
              <a:buFontTx/>
              <a:buNone/>
            </a:pPr>
            <a:r>
              <a:rPr lang="ja-JP" altLang="en-US" sz="2000" b="1" kern="0" dirty="0" smtClean="0"/>
              <a:t>　　</a:t>
            </a:r>
            <a:r>
              <a:rPr lang="en-US" altLang="ja-JP" sz="2000" b="1" kern="0" dirty="0" smtClean="0"/>
              <a:t>ex.</a:t>
            </a:r>
            <a:r>
              <a:rPr lang="ja-JP" altLang="en-US" sz="2000" b="1" kern="0" dirty="0" smtClean="0"/>
              <a:t>中間的な就労に関すること、居住に関すること、一時的な食料支援等</a:t>
            </a:r>
            <a:r>
              <a:rPr lang="ja-JP" altLang="en-US" sz="2000" kern="0" dirty="0" smtClean="0"/>
              <a:t>　</a:t>
            </a:r>
            <a:endParaRPr lang="en-US" altLang="ja-JP" kern="0" dirty="0" smtClean="0"/>
          </a:p>
        </p:txBody>
      </p:sp>
      <p:sp>
        <p:nvSpPr>
          <p:cNvPr id="17" name="右矢印 16"/>
          <p:cNvSpPr/>
          <p:nvPr/>
        </p:nvSpPr>
        <p:spPr>
          <a:xfrm rot="5400000">
            <a:off x="4337652" y="2062509"/>
            <a:ext cx="612711" cy="10081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4681491" y="3994157"/>
            <a:ext cx="4350096" cy="21296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dirty="0" smtClean="0">
                <a:solidFill>
                  <a:srgbClr val="FF0000"/>
                </a:solidFill>
              </a:rPr>
              <a:t>“ダメもと”の例</a:t>
            </a:r>
            <a:endParaRPr lang="en-US" altLang="ja-JP" dirty="0" smtClean="0">
              <a:solidFill>
                <a:srgbClr val="FF0000"/>
              </a:solidFill>
            </a:endParaRPr>
          </a:p>
          <a:p>
            <a:r>
              <a:rPr lang="ja-JP" altLang="en-US" sz="1200" dirty="0" smtClean="0">
                <a:solidFill>
                  <a:schemeClr val="tx1"/>
                </a:solidFill>
              </a:rPr>
              <a:t>外国籍</a:t>
            </a:r>
            <a:r>
              <a:rPr lang="ja-JP" altLang="en-US" sz="1200" dirty="0">
                <a:solidFill>
                  <a:schemeClr val="tx1"/>
                </a:solidFill>
              </a:rPr>
              <a:t>の</a:t>
            </a:r>
            <a:r>
              <a:rPr lang="ja-JP" altLang="en-US" sz="1200" dirty="0" smtClean="0">
                <a:solidFill>
                  <a:schemeClr val="tx1"/>
                </a:solidFill>
              </a:rPr>
              <a:t>方の求職相談。</a:t>
            </a:r>
            <a:endParaRPr lang="en-US" altLang="ja-JP" sz="1200" dirty="0" smtClean="0">
              <a:solidFill>
                <a:schemeClr val="tx1"/>
              </a:solidFill>
            </a:endParaRPr>
          </a:p>
          <a:p>
            <a:r>
              <a:rPr lang="ja-JP" altLang="en-US" sz="1200" dirty="0" smtClean="0">
                <a:solidFill>
                  <a:schemeClr val="tx1"/>
                </a:solidFill>
              </a:rPr>
              <a:t>日本語がネックとなり、求職活動</a:t>
            </a:r>
            <a:r>
              <a:rPr lang="ja-JP" altLang="en-US" sz="1200" dirty="0">
                <a:solidFill>
                  <a:schemeClr val="tx1"/>
                </a:solidFill>
              </a:rPr>
              <a:t>がなかなかうまく</a:t>
            </a:r>
            <a:r>
              <a:rPr lang="ja-JP" altLang="en-US" sz="1200" dirty="0" smtClean="0">
                <a:solidFill>
                  <a:schemeClr val="tx1"/>
                </a:solidFill>
              </a:rPr>
              <a:t>いかない。</a:t>
            </a:r>
            <a:endParaRPr lang="en-US" altLang="ja-JP" sz="1200" dirty="0" smtClean="0">
              <a:solidFill>
                <a:schemeClr val="tx1"/>
              </a:solidFill>
            </a:endParaRPr>
          </a:p>
          <a:p>
            <a:r>
              <a:rPr lang="ja-JP" altLang="en-US" sz="1200" dirty="0" smtClean="0">
                <a:solidFill>
                  <a:schemeClr val="tx1"/>
                </a:solidFill>
              </a:rPr>
              <a:t>そこで職員が以前、市広報を担当していた時に取材したクリーニング店で外国籍の</a:t>
            </a:r>
            <a:r>
              <a:rPr lang="ja-JP" altLang="en-US" sz="1200" dirty="0">
                <a:solidFill>
                  <a:schemeClr val="tx1"/>
                </a:solidFill>
              </a:rPr>
              <a:t>方</a:t>
            </a:r>
            <a:r>
              <a:rPr lang="ja-JP" altLang="en-US" sz="1200" dirty="0" smtClean="0">
                <a:solidFill>
                  <a:schemeClr val="tx1"/>
                </a:solidFill>
              </a:rPr>
              <a:t>が多く働いていたのを思い出し、“ダメもと”で電話した。当該クリーニング店の方から別のクリーニング店の紹介を受け、無料職業紹介として求人登録。</a:t>
            </a:r>
            <a:endParaRPr lang="en-US" altLang="ja-JP" sz="1200" dirty="0" smtClean="0">
              <a:solidFill>
                <a:schemeClr val="tx1"/>
              </a:solidFill>
            </a:endParaRPr>
          </a:p>
          <a:p>
            <a:r>
              <a:rPr lang="ja-JP" altLang="en-US" sz="1200" dirty="0" smtClean="0">
                <a:solidFill>
                  <a:schemeClr val="tx1"/>
                </a:solidFill>
              </a:rPr>
              <a:t>今回のご相談者だけではなく、引き続き、外国籍の方への就労紹介先としても継続することになった。</a:t>
            </a:r>
            <a:endParaRPr lang="en-US" altLang="ja-JP" sz="1200" dirty="0" smtClean="0">
              <a:solidFill>
                <a:schemeClr val="tx1"/>
              </a:solidFill>
            </a:endParaRPr>
          </a:p>
          <a:p>
            <a:r>
              <a:rPr lang="ja-JP" altLang="en-US" sz="1200" dirty="0" smtClean="0">
                <a:solidFill>
                  <a:schemeClr val="tx1"/>
                </a:solidFill>
              </a:rPr>
              <a:t>　　　　　　　　　　　　　　　　　　（求人先開拓＝社会資源開拓）</a:t>
            </a:r>
            <a:endParaRPr lang="en-US" altLang="ja-JP" dirty="0">
              <a:solidFill>
                <a:schemeClr val="tx1"/>
              </a:solidFill>
            </a:endParaRPr>
          </a:p>
          <a:p>
            <a:endParaRPr lang="en-US" altLang="ja-JP" dirty="0" smtClean="0">
              <a:solidFill>
                <a:schemeClr val="tx1"/>
              </a:solidFill>
            </a:endParaRPr>
          </a:p>
          <a:p>
            <a:endParaRPr kumimoji="1" lang="en-US" altLang="ja-JP" dirty="0" smtClean="0">
              <a:solidFill>
                <a:schemeClr val="tx1"/>
              </a:solidFill>
            </a:endParaRPr>
          </a:p>
          <a:p>
            <a:endParaRPr kumimoji="1" lang="ja-JP" altLang="en-US" dirty="0"/>
          </a:p>
        </p:txBody>
      </p:sp>
      <p:sp>
        <p:nvSpPr>
          <p:cNvPr id="16" name="右矢印 15"/>
          <p:cNvSpPr/>
          <p:nvPr/>
        </p:nvSpPr>
        <p:spPr>
          <a:xfrm rot="5400000">
            <a:off x="4327187" y="6115172"/>
            <a:ext cx="489626" cy="9361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05502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07504" y="216024"/>
            <a:ext cx="6192687" cy="6597352"/>
          </a:xfrm>
          <a:prstGeom prst="roundRect">
            <a:avLst>
              <a:gd name="adj" fmla="val 73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 name="コンテンツ プレースホルダー 2"/>
          <p:cNvSpPr>
            <a:spLocks noGrp="1"/>
          </p:cNvSpPr>
          <p:nvPr>
            <p:ph idx="1"/>
          </p:nvPr>
        </p:nvSpPr>
        <p:spPr>
          <a:xfrm>
            <a:off x="305554" y="548680"/>
            <a:ext cx="5994637" cy="4990111"/>
          </a:xfrm>
        </p:spPr>
        <p:txBody>
          <a:bodyPr/>
          <a:lstStyle/>
          <a:p>
            <a:pPr marL="0" indent="0">
              <a:buNone/>
            </a:pPr>
            <a:r>
              <a:rPr lang="ja-JP" altLang="en-US" sz="1600" dirty="0">
                <a:solidFill>
                  <a:srgbClr val="FF0000"/>
                </a:solidFill>
              </a:rPr>
              <a:t>多様な主体の参画</a:t>
            </a:r>
            <a:r>
              <a:rPr lang="ja-JP" altLang="en-US" sz="1600" dirty="0"/>
              <a:t>による地域と行政が一体となった取り組み</a:t>
            </a:r>
            <a:endParaRPr lang="en-US" altLang="ja-JP" sz="1600" dirty="0"/>
          </a:p>
          <a:p>
            <a:pPr marL="0" indent="0">
              <a:buNone/>
            </a:pPr>
            <a:r>
              <a:rPr lang="ja-JP" altLang="en-US" sz="1800" dirty="0"/>
              <a:t>　　　　　　　　　　</a:t>
            </a:r>
            <a:r>
              <a:rPr lang="ja-JP" altLang="en-US" sz="1800" dirty="0">
                <a:solidFill>
                  <a:srgbClr val="FF0000"/>
                </a:solidFill>
              </a:rPr>
              <a:t>　　　　「チーム座間」</a:t>
            </a:r>
            <a:endParaRPr lang="en-US" altLang="ja-JP" sz="1800" dirty="0">
              <a:solidFill>
                <a:srgbClr val="FF0000"/>
              </a:solidFill>
            </a:endParaRPr>
          </a:p>
          <a:p>
            <a:pPr marL="0" indent="0">
              <a:buNone/>
            </a:pPr>
            <a:r>
              <a:rPr lang="ja-JP" altLang="en-US" sz="1200" dirty="0"/>
              <a:t>「</a:t>
            </a:r>
            <a:r>
              <a:rPr lang="ja-JP" altLang="en-US" sz="1200" b="1" dirty="0">
                <a:solidFill>
                  <a:srgbClr val="FF0000"/>
                </a:solidFill>
              </a:rPr>
              <a:t>座間市生活援護課</a:t>
            </a:r>
            <a:r>
              <a:rPr lang="ja-JP" altLang="en-US" sz="1200" b="1" dirty="0"/>
              <a:t>　自立サポート担当</a:t>
            </a:r>
            <a:r>
              <a:rPr lang="ja-JP" altLang="en-US" sz="1200" dirty="0" smtClean="0"/>
              <a:t>」</a:t>
            </a:r>
            <a:r>
              <a:rPr lang="ja-JP" altLang="en-US" sz="1200" dirty="0"/>
              <a:t>「</a:t>
            </a:r>
            <a:r>
              <a:rPr lang="ja-JP" altLang="en-US" sz="1200" b="1" dirty="0">
                <a:solidFill>
                  <a:srgbClr val="FF0000"/>
                </a:solidFill>
              </a:rPr>
              <a:t>座間市生活支援課　</a:t>
            </a:r>
            <a:r>
              <a:rPr lang="ja-JP" altLang="en-US" sz="1200" b="1" dirty="0"/>
              <a:t>（生活支援係）</a:t>
            </a:r>
            <a:r>
              <a:rPr lang="ja-JP" altLang="en-US" sz="1200" dirty="0" smtClean="0"/>
              <a:t>」</a:t>
            </a:r>
            <a:endParaRPr lang="en-US" altLang="ja-JP" sz="1200" b="1" dirty="0"/>
          </a:p>
          <a:p>
            <a:pPr marL="0" indent="0">
              <a:buNone/>
            </a:pPr>
            <a:r>
              <a:rPr lang="ja-JP" altLang="en-US" sz="1200" dirty="0"/>
              <a:t>　（自立相談支援員・就労支援員・住居確保給付金担当・子ども健全育成</a:t>
            </a:r>
            <a:r>
              <a:rPr lang="ja-JP" altLang="en-US" sz="1200" dirty="0" smtClean="0"/>
              <a:t>支援員・生保</a:t>
            </a:r>
            <a:r>
              <a:rPr lang="en-US" altLang="ja-JP" sz="1200" dirty="0" smtClean="0"/>
              <a:t>SV</a:t>
            </a:r>
            <a:r>
              <a:rPr lang="ja-JP" altLang="en-US" sz="1200" dirty="0" smtClean="0"/>
              <a:t>）</a:t>
            </a:r>
            <a:endParaRPr lang="en-US" altLang="ja-JP" sz="1200" dirty="0"/>
          </a:p>
          <a:p>
            <a:pPr marL="0" indent="0">
              <a:buNone/>
            </a:pPr>
            <a:r>
              <a:rPr lang="ja-JP" altLang="en-US" sz="1200" dirty="0"/>
              <a:t>「</a:t>
            </a:r>
            <a:r>
              <a:rPr lang="ja-JP" altLang="en-US" sz="1200" b="1" dirty="0">
                <a:solidFill>
                  <a:srgbClr val="FF0000"/>
                </a:solidFill>
              </a:rPr>
              <a:t>座間市社会福祉協議会</a:t>
            </a:r>
            <a:r>
              <a:rPr lang="ja-JP" altLang="en-US" sz="1200" dirty="0" smtClean="0"/>
              <a:t>」</a:t>
            </a:r>
            <a:endParaRPr lang="en-US" altLang="ja-JP" sz="1200" dirty="0"/>
          </a:p>
          <a:p>
            <a:pPr marL="0" indent="0">
              <a:buNone/>
            </a:pPr>
            <a:r>
              <a:rPr lang="ja-JP" altLang="en-US" sz="1200" dirty="0"/>
              <a:t>　（家計改善支援事業・子どもの生活・学習支援事業・生活支援コーディネーター）</a:t>
            </a:r>
            <a:endParaRPr lang="en-US" altLang="ja-JP" sz="1200" dirty="0"/>
          </a:p>
          <a:p>
            <a:pPr marL="0" indent="0">
              <a:buNone/>
            </a:pPr>
            <a:r>
              <a:rPr lang="ja-JP" altLang="en-US" sz="1200" dirty="0"/>
              <a:t>「</a:t>
            </a:r>
            <a:r>
              <a:rPr lang="ja-JP" altLang="en-US" sz="1200" b="1" dirty="0">
                <a:solidFill>
                  <a:srgbClr val="FF0000"/>
                </a:solidFill>
              </a:rPr>
              <a:t>生活クラブ生協</a:t>
            </a:r>
            <a:r>
              <a:rPr lang="en-US" altLang="ja-JP" sz="1200" b="1" dirty="0">
                <a:solidFill>
                  <a:srgbClr val="FF0000"/>
                </a:solidFill>
              </a:rPr>
              <a:t>/</a:t>
            </a:r>
            <a:r>
              <a:rPr lang="ja-JP" altLang="en-US" sz="1200" b="1" dirty="0" smtClean="0">
                <a:solidFill>
                  <a:srgbClr val="FF0000"/>
                </a:solidFill>
              </a:rPr>
              <a:t>ＮＰＯ法人ワーカーズ・コレクティブ</a:t>
            </a:r>
            <a:r>
              <a:rPr lang="ja-JP" altLang="en-US" sz="1200" b="1" dirty="0">
                <a:solidFill>
                  <a:srgbClr val="FF0000"/>
                </a:solidFill>
              </a:rPr>
              <a:t>協会</a:t>
            </a:r>
            <a:r>
              <a:rPr lang="en-US" altLang="ja-JP" sz="1200" b="1" dirty="0">
                <a:solidFill>
                  <a:srgbClr val="FF0000"/>
                </a:solidFill>
              </a:rPr>
              <a:t>/</a:t>
            </a:r>
            <a:r>
              <a:rPr lang="ja-JP" altLang="en-US" sz="1200" b="1" dirty="0">
                <a:solidFill>
                  <a:srgbClr val="FF0000"/>
                </a:solidFill>
              </a:rPr>
              <a:t>さがみ生活クラブ生協</a:t>
            </a:r>
            <a:r>
              <a:rPr lang="ja-JP" altLang="en-US" sz="1200" dirty="0"/>
              <a:t>」</a:t>
            </a:r>
            <a:endParaRPr lang="en-US" altLang="ja-JP" sz="1200" dirty="0"/>
          </a:p>
          <a:p>
            <a:pPr marL="0" indent="0">
              <a:buNone/>
            </a:pPr>
            <a:r>
              <a:rPr lang="ja-JP" altLang="en-US" sz="1200" dirty="0"/>
              <a:t>　</a:t>
            </a:r>
            <a:r>
              <a:rPr lang="ja-JP" altLang="en-US" sz="1150" dirty="0"/>
              <a:t>（就労準備支援</a:t>
            </a:r>
            <a:r>
              <a:rPr lang="ja-JP" altLang="en-US" sz="1150" dirty="0" smtClean="0"/>
              <a:t>事業「はたらっく・ざま」</a:t>
            </a:r>
            <a:r>
              <a:rPr lang="en-US" altLang="ja-JP" sz="1150" dirty="0" smtClean="0"/>
              <a:t>/</a:t>
            </a:r>
            <a:r>
              <a:rPr lang="ja-JP" altLang="en-US" sz="1150" dirty="0" smtClean="0"/>
              <a:t>ひきこもりサポート事業「みんなの居場所　ここから」）</a:t>
            </a:r>
            <a:endParaRPr lang="en-US" altLang="ja-JP" sz="1150" dirty="0" smtClean="0"/>
          </a:p>
          <a:p>
            <a:pPr marL="0" indent="0">
              <a:buNone/>
            </a:pPr>
            <a:r>
              <a:rPr lang="ja-JP" altLang="en-US" sz="900" dirty="0" smtClean="0"/>
              <a:t>　★</a:t>
            </a:r>
            <a:r>
              <a:rPr lang="ja-JP" altLang="en-US" sz="900" dirty="0"/>
              <a:t>座間市就労準備支援事業「はたらっく・ざま」が日本協同組合学会実践賞を受賞</a:t>
            </a:r>
            <a:r>
              <a:rPr lang="ja-JP" altLang="en-US" sz="900" dirty="0" smtClean="0"/>
              <a:t>しました</a:t>
            </a:r>
            <a:endParaRPr lang="en-US" altLang="ja-JP" sz="900" dirty="0" smtClean="0"/>
          </a:p>
          <a:p>
            <a:pPr marL="0" indent="0">
              <a:buNone/>
            </a:pPr>
            <a:r>
              <a:rPr lang="ja-JP" altLang="en-US" sz="900" dirty="0" smtClean="0"/>
              <a:t>　　</a:t>
            </a:r>
            <a:r>
              <a:rPr lang="en-US" altLang="ja-JP" sz="900" dirty="0" smtClean="0"/>
              <a:t> </a:t>
            </a:r>
            <a:r>
              <a:rPr lang="en-US" altLang="ja-JP" sz="900" dirty="0" smtClean="0">
                <a:hlinkClick r:id="rId3"/>
              </a:rPr>
              <a:t>https://coopkana.jp/archives/7599/</a:t>
            </a:r>
            <a:r>
              <a:rPr lang="ja-JP" altLang="en-US" sz="900" dirty="0" smtClean="0"/>
              <a:t>　</a:t>
            </a:r>
            <a:endParaRPr lang="en-US" altLang="ja-JP" sz="900" dirty="0" smtClean="0"/>
          </a:p>
          <a:p>
            <a:pPr marL="0" indent="0">
              <a:buNone/>
            </a:pPr>
            <a:r>
              <a:rPr lang="ja-JP" altLang="en-US" sz="900" dirty="0" smtClean="0"/>
              <a:t>　★</a:t>
            </a:r>
            <a:r>
              <a:rPr lang="ja-JP" altLang="en-US" sz="900" dirty="0"/>
              <a:t>孤立した人支援へ、座間市が拠点</a:t>
            </a:r>
            <a:r>
              <a:rPr lang="ja-JP" altLang="en-US" sz="900" dirty="0" smtClean="0"/>
              <a:t>開所「社会への一歩に」</a:t>
            </a:r>
            <a:endParaRPr lang="en-US" altLang="ja-JP" sz="900" dirty="0" smtClean="0"/>
          </a:p>
          <a:p>
            <a:pPr marL="0" indent="0">
              <a:buNone/>
            </a:pPr>
            <a:r>
              <a:rPr lang="ja-JP" altLang="en-US" sz="900" dirty="0" smtClean="0">
                <a:solidFill>
                  <a:srgbClr val="0070C0"/>
                </a:solidFill>
              </a:rPr>
              <a:t>　　 </a:t>
            </a:r>
            <a:r>
              <a:rPr lang="en-US" altLang="ja-JP" sz="900" dirty="0" smtClean="0">
                <a:hlinkClick r:id="rId4"/>
              </a:rPr>
              <a:t>https://www.asahi.com/articles/ASP6H74CWP6HULOB00F.html</a:t>
            </a:r>
            <a:endParaRPr lang="en-US" altLang="ja-JP" sz="900" dirty="0" smtClean="0"/>
          </a:p>
          <a:p>
            <a:pPr marL="0" indent="0">
              <a:buNone/>
            </a:pPr>
            <a:r>
              <a:rPr lang="ja-JP" altLang="en-US" sz="1200" dirty="0" smtClean="0"/>
              <a:t>「</a:t>
            </a:r>
            <a:r>
              <a:rPr lang="ja-JP" altLang="en-US" sz="1200" b="1" dirty="0">
                <a:solidFill>
                  <a:srgbClr val="FF0000"/>
                </a:solidFill>
              </a:rPr>
              <a:t>厚木公共職業安定所</a:t>
            </a:r>
            <a:r>
              <a:rPr lang="ja-JP" altLang="en-US" sz="1200" dirty="0">
                <a:solidFill>
                  <a:srgbClr val="FF0000"/>
                </a:solidFill>
              </a:rPr>
              <a:t>（ハローワーク）</a:t>
            </a:r>
            <a:r>
              <a:rPr lang="ja-JP" altLang="en-US" sz="1200" dirty="0"/>
              <a:t>」（生活保護受給者等就労自立促進事業）</a:t>
            </a:r>
            <a:endParaRPr lang="en-US" altLang="ja-JP" sz="1200" dirty="0"/>
          </a:p>
          <a:p>
            <a:pPr marL="0" indent="0">
              <a:buNone/>
            </a:pPr>
            <a:r>
              <a:rPr lang="ja-JP" altLang="en-US" sz="1200" dirty="0">
                <a:solidFill>
                  <a:srgbClr val="FF0000"/>
                </a:solidFill>
              </a:rPr>
              <a:t>「</a:t>
            </a:r>
            <a:r>
              <a:rPr lang="ja-JP" altLang="en-US" sz="1200" b="1" dirty="0">
                <a:solidFill>
                  <a:srgbClr val="FF0000"/>
                </a:solidFill>
              </a:rPr>
              <a:t>認定</a:t>
            </a:r>
            <a:r>
              <a:rPr lang="ja-JP" altLang="en-US" sz="1200" b="1" dirty="0" smtClean="0">
                <a:solidFill>
                  <a:srgbClr val="FF0000"/>
                </a:solidFill>
              </a:rPr>
              <a:t>ＮＰＯ法人きづき</a:t>
            </a:r>
            <a:r>
              <a:rPr lang="ja-JP" altLang="en-US" sz="1200" dirty="0">
                <a:solidFill>
                  <a:srgbClr val="FF0000"/>
                </a:solidFill>
              </a:rPr>
              <a:t>」</a:t>
            </a:r>
            <a:r>
              <a:rPr lang="ja-JP" altLang="en-US" sz="1200" dirty="0" smtClean="0">
                <a:solidFill>
                  <a:srgbClr val="FF0000"/>
                </a:solidFill>
              </a:rPr>
              <a:t>「</a:t>
            </a:r>
            <a:r>
              <a:rPr lang="ja-JP" altLang="en-US" sz="1200" b="1" dirty="0">
                <a:solidFill>
                  <a:srgbClr val="FF0000"/>
                </a:solidFill>
              </a:rPr>
              <a:t>社会</a:t>
            </a:r>
            <a:r>
              <a:rPr lang="ja-JP" altLang="en-US" sz="1200" b="1" dirty="0" smtClean="0">
                <a:solidFill>
                  <a:srgbClr val="FF0000"/>
                </a:solidFill>
              </a:rPr>
              <a:t>福祉法人県</a:t>
            </a:r>
            <a:r>
              <a:rPr lang="ja-JP" altLang="en-US" sz="1200" b="1" dirty="0">
                <a:solidFill>
                  <a:srgbClr val="FF0000"/>
                </a:solidFill>
              </a:rPr>
              <a:t>央福祉会ブックカフェひばりが丘</a:t>
            </a:r>
            <a:r>
              <a:rPr lang="ja-JP" altLang="en-US" sz="1200" dirty="0" smtClean="0">
                <a:solidFill>
                  <a:srgbClr val="FF0000"/>
                </a:solidFill>
              </a:rPr>
              <a:t>」</a:t>
            </a:r>
            <a:endParaRPr lang="en-US" altLang="ja-JP" sz="1200" dirty="0" smtClean="0">
              <a:solidFill>
                <a:srgbClr val="FF0000"/>
              </a:solidFill>
            </a:endParaRPr>
          </a:p>
          <a:p>
            <a:pPr marL="0" indent="0">
              <a:buNone/>
            </a:pPr>
            <a:r>
              <a:rPr lang="ja-JP" altLang="en-US" sz="1200" dirty="0" smtClean="0"/>
              <a:t>　（</a:t>
            </a:r>
            <a:r>
              <a:rPr lang="ja-JP" altLang="en-US" sz="1200" dirty="0"/>
              <a:t>認定就労訓練事業</a:t>
            </a:r>
            <a:r>
              <a:rPr lang="ja-JP" altLang="en-US" sz="1200" dirty="0" smtClean="0"/>
              <a:t>）</a:t>
            </a:r>
            <a:r>
              <a:rPr lang="en-US" altLang="ja-JP" sz="1200" dirty="0" smtClean="0">
                <a:solidFill>
                  <a:srgbClr val="FF0000"/>
                </a:solidFill>
              </a:rPr>
              <a:t>※</a:t>
            </a:r>
            <a:r>
              <a:rPr lang="ja-JP" altLang="en-US" sz="1200" dirty="0">
                <a:solidFill>
                  <a:srgbClr val="FF0000"/>
                </a:solidFill>
              </a:rPr>
              <a:t>障害福祉サービス事業所</a:t>
            </a:r>
            <a:endParaRPr lang="en-US" altLang="ja-JP" sz="1200" dirty="0">
              <a:solidFill>
                <a:srgbClr val="FF0000"/>
              </a:solidFill>
            </a:endParaRPr>
          </a:p>
          <a:p>
            <a:pPr marL="0" indent="0">
              <a:buNone/>
            </a:pPr>
            <a:r>
              <a:rPr lang="ja-JP" altLang="en-US" sz="1200" dirty="0"/>
              <a:t>「</a:t>
            </a:r>
            <a:r>
              <a:rPr lang="ja-JP" altLang="en-US" sz="1200" b="1" dirty="0">
                <a:solidFill>
                  <a:srgbClr val="FF0000"/>
                </a:solidFill>
              </a:rPr>
              <a:t>社会福祉法人</a:t>
            </a:r>
            <a:r>
              <a:rPr lang="ja-JP" altLang="en-US" sz="1200" b="1" dirty="0" smtClean="0">
                <a:solidFill>
                  <a:srgbClr val="FF0000"/>
                </a:solidFill>
              </a:rPr>
              <a:t>中心会</a:t>
            </a:r>
            <a:r>
              <a:rPr lang="ja-JP" altLang="en-US" sz="1200" b="1" dirty="0" smtClean="0"/>
              <a:t>　</a:t>
            </a:r>
            <a:r>
              <a:rPr lang="ja-JP" altLang="en-US" sz="1200" b="1" dirty="0" smtClean="0">
                <a:solidFill>
                  <a:srgbClr val="FF0000"/>
                </a:solidFill>
              </a:rPr>
              <a:t>ユニバーサル</a:t>
            </a:r>
            <a:r>
              <a:rPr lang="ja-JP" altLang="en-US" sz="1200" b="1" dirty="0">
                <a:solidFill>
                  <a:srgbClr val="FF0000"/>
                </a:solidFill>
              </a:rPr>
              <a:t>就労支援事務局</a:t>
            </a:r>
            <a:r>
              <a:rPr lang="ja-JP" altLang="en-US" sz="1200" dirty="0">
                <a:solidFill>
                  <a:srgbClr val="FF0000"/>
                </a:solidFill>
              </a:rPr>
              <a:t>」</a:t>
            </a:r>
            <a:r>
              <a:rPr lang="ja-JP" altLang="en-US" sz="1200" dirty="0" smtClean="0">
                <a:solidFill>
                  <a:srgbClr val="FF0000"/>
                </a:solidFill>
              </a:rPr>
              <a:t>（社会福祉法人公益</a:t>
            </a:r>
            <a:r>
              <a:rPr lang="ja-JP" altLang="en-US" sz="1200" dirty="0">
                <a:solidFill>
                  <a:srgbClr val="FF0000"/>
                </a:solidFill>
              </a:rPr>
              <a:t>事業</a:t>
            </a:r>
            <a:r>
              <a:rPr lang="ja-JP" altLang="en-US" sz="1200" dirty="0" smtClean="0"/>
              <a:t>）</a:t>
            </a:r>
            <a:endParaRPr lang="en-US" altLang="ja-JP" sz="1200" dirty="0" smtClean="0"/>
          </a:p>
          <a:p>
            <a:pPr marL="0" indent="0">
              <a:buNone/>
            </a:pPr>
            <a:r>
              <a:rPr lang="ja-JP" altLang="en-US" sz="900" dirty="0" smtClean="0"/>
              <a:t>　★</a:t>
            </a:r>
            <a:r>
              <a:rPr lang="en-US" altLang="ja-JP" sz="900" dirty="0" smtClean="0">
                <a:hlinkClick r:id="rId5"/>
              </a:rPr>
              <a:t>http://www.chusinkai.net/universal/</a:t>
            </a:r>
            <a:endParaRPr lang="en-US" altLang="ja-JP" sz="900" dirty="0" smtClean="0"/>
          </a:p>
          <a:p>
            <a:pPr marL="0" indent="0">
              <a:buNone/>
            </a:pPr>
            <a:r>
              <a:rPr lang="ja-JP" altLang="en-US" sz="1200" dirty="0" smtClean="0"/>
              <a:t>「</a:t>
            </a:r>
            <a:r>
              <a:rPr lang="ja-JP" altLang="en-US" sz="1200" b="1" dirty="0">
                <a:solidFill>
                  <a:srgbClr val="FF0000"/>
                </a:solidFill>
              </a:rPr>
              <a:t>ＮＰＯ法人ワンエイド</a:t>
            </a:r>
            <a:r>
              <a:rPr lang="ja-JP" altLang="en-US" sz="1200" dirty="0"/>
              <a:t>」（一時生活支援事業・地域居住支援事業</a:t>
            </a:r>
            <a:r>
              <a:rPr lang="en-US" altLang="ja-JP" sz="1200" dirty="0"/>
              <a:t>/</a:t>
            </a:r>
            <a:r>
              <a:rPr lang="ja-JP" altLang="en-US" sz="1200" dirty="0" smtClean="0"/>
              <a:t>フードバンク相談補助員）</a:t>
            </a:r>
            <a:endParaRPr lang="en-US" altLang="ja-JP" sz="1200" dirty="0" smtClean="0"/>
          </a:p>
          <a:p>
            <a:pPr marL="0" indent="0">
              <a:buNone/>
            </a:pPr>
            <a:r>
              <a:rPr lang="ja-JP" altLang="en-US" sz="900" dirty="0" smtClean="0"/>
              <a:t>　★在宅弱者に寄り添い続ける幼馴染の二人。官</a:t>
            </a:r>
            <a:r>
              <a:rPr lang="ja-JP" altLang="en-US" sz="900" dirty="0"/>
              <a:t>・民組んだ座間市の取組みと</a:t>
            </a:r>
            <a:r>
              <a:rPr lang="ja-JP" altLang="en-US" sz="900" dirty="0" smtClean="0"/>
              <a:t>は</a:t>
            </a:r>
            <a:endParaRPr lang="en-US" altLang="ja-JP" sz="900" dirty="0" smtClean="0"/>
          </a:p>
          <a:p>
            <a:pPr marL="0" indent="0">
              <a:buNone/>
            </a:pPr>
            <a:r>
              <a:rPr lang="ja-JP" altLang="en-US" sz="900" dirty="0" smtClean="0"/>
              <a:t>　　 </a:t>
            </a:r>
            <a:r>
              <a:rPr lang="en-US" altLang="ja-JP" sz="900" dirty="0" smtClean="0">
                <a:hlinkClick r:id="rId6"/>
              </a:rPr>
              <a:t>https://suumo.jp/journal/2020/06/04/172901/</a:t>
            </a:r>
            <a:endParaRPr lang="en-US" altLang="ja-JP" sz="900" dirty="0" smtClean="0"/>
          </a:p>
          <a:p>
            <a:pPr marL="0" indent="0">
              <a:buNone/>
            </a:pPr>
            <a:r>
              <a:rPr lang="ja-JP" altLang="en-US" sz="900" dirty="0" smtClean="0"/>
              <a:t>　★ </a:t>
            </a:r>
            <a:r>
              <a:rPr lang="en-US" altLang="ja-JP" sz="900" dirty="0"/>
              <a:t>｢</a:t>
            </a:r>
            <a:r>
              <a:rPr lang="ja-JP" altLang="en-US" sz="900" dirty="0"/>
              <a:t>チーム座間」で生活</a:t>
            </a:r>
            <a:r>
              <a:rPr lang="ja-JP" altLang="en-US" sz="900" dirty="0" smtClean="0"/>
              <a:t>救え　フードバンク</a:t>
            </a:r>
            <a:r>
              <a:rPr lang="ja-JP" altLang="en-US" sz="900" dirty="0"/>
              <a:t>に相談員</a:t>
            </a:r>
            <a:r>
              <a:rPr lang="ja-JP" altLang="en-US" sz="900" dirty="0" smtClean="0"/>
              <a:t>配置　</a:t>
            </a:r>
            <a:r>
              <a:rPr lang="en-US" altLang="ja-JP" sz="900" dirty="0"/>
              <a:t> </a:t>
            </a:r>
            <a:endParaRPr lang="en-US" altLang="ja-JP" sz="900" dirty="0" smtClean="0"/>
          </a:p>
          <a:p>
            <a:pPr marL="0" indent="0">
              <a:buNone/>
            </a:pPr>
            <a:r>
              <a:rPr lang="ja-JP" altLang="en-US" sz="900" dirty="0"/>
              <a:t>　</a:t>
            </a:r>
            <a:r>
              <a:rPr lang="ja-JP" altLang="en-US" sz="900" dirty="0" smtClean="0"/>
              <a:t>　 </a:t>
            </a:r>
            <a:r>
              <a:rPr lang="en-US" altLang="ja-JP" sz="900" dirty="0" smtClean="0">
                <a:hlinkClick r:id="rId7"/>
              </a:rPr>
              <a:t>https</a:t>
            </a:r>
            <a:r>
              <a:rPr lang="en-US" altLang="ja-JP" sz="900" dirty="0">
                <a:hlinkClick r:id="rId7"/>
              </a:rPr>
              <a:t>://</a:t>
            </a:r>
            <a:r>
              <a:rPr lang="en-US" altLang="ja-JP" sz="900" dirty="0" smtClean="0">
                <a:hlinkClick r:id="rId7"/>
              </a:rPr>
              <a:t>www.townnews.co.jp/0402/2020/07/17/535032.html</a:t>
            </a:r>
            <a:endParaRPr lang="en-US" altLang="ja-JP" sz="900" dirty="0"/>
          </a:p>
          <a:p>
            <a:pPr marL="0" indent="0">
              <a:buNone/>
            </a:pPr>
            <a:r>
              <a:rPr lang="ja-JP" altLang="en-US" sz="1200" dirty="0"/>
              <a:t>「</a:t>
            </a:r>
            <a:r>
              <a:rPr lang="ja-JP" altLang="en-US" sz="1200" b="1" dirty="0">
                <a:solidFill>
                  <a:srgbClr val="FF0000"/>
                </a:solidFill>
              </a:rPr>
              <a:t>神奈川県弁護士会　貧困問題対策本部</a:t>
            </a:r>
            <a:r>
              <a:rPr lang="ja-JP" altLang="en-US" sz="1200" dirty="0"/>
              <a:t>」（生活困窮者自立支援事業助言弁護士</a:t>
            </a:r>
            <a:r>
              <a:rPr lang="ja-JP" altLang="en-US" sz="1200" dirty="0" smtClean="0"/>
              <a:t>）</a:t>
            </a:r>
            <a:endParaRPr lang="en-US" altLang="ja-JP" sz="1200" dirty="0" smtClean="0"/>
          </a:p>
          <a:p>
            <a:pPr marL="0" indent="0">
              <a:buNone/>
            </a:pPr>
            <a:r>
              <a:rPr lang="ja-JP" altLang="en-US" sz="900" dirty="0" smtClean="0"/>
              <a:t>　★</a:t>
            </a:r>
            <a:r>
              <a:rPr lang="ja-JP" altLang="en-US" sz="900" dirty="0"/>
              <a:t>生活困窮者自立支援制度に</a:t>
            </a:r>
            <a:r>
              <a:rPr lang="ja-JP" altLang="en-US" sz="900" dirty="0" smtClean="0"/>
              <a:t>関わって</a:t>
            </a:r>
            <a:r>
              <a:rPr lang="ja-JP" altLang="en-US" sz="900" dirty="0"/>
              <a:t>　</a:t>
            </a:r>
            <a:r>
              <a:rPr lang="en-US" altLang="ja-JP" sz="900" dirty="0"/>
              <a:t> </a:t>
            </a:r>
            <a:r>
              <a:rPr lang="en-US" altLang="ja-JP" sz="900" dirty="0">
                <a:hlinkClick r:id="rId8"/>
              </a:rPr>
              <a:t>https://kanasou-law.com/202208nishikawa</a:t>
            </a:r>
            <a:r>
              <a:rPr lang="en-US" altLang="ja-JP" sz="900" dirty="0" smtClean="0">
                <a:hlinkClick r:id="rId8"/>
              </a:rPr>
              <a:t>/</a:t>
            </a:r>
            <a:endParaRPr lang="en-US" altLang="ja-JP" sz="900" dirty="0"/>
          </a:p>
          <a:p>
            <a:pPr marL="0" indent="0">
              <a:buNone/>
            </a:pPr>
            <a:r>
              <a:rPr lang="ja-JP" altLang="en-US" sz="1200" dirty="0"/>
              <a:t>「</a:t>
            </a:r>
            <a:r>
              <a:rPr lang="ja-JP" altLang="en-US" sz="1200" b="1" dirty="0">
                <a:solidFill>
                  <a:srgbClr val="FF0000"/>
                </a:solidFill>
              </a:rPr>
              <a:t>相談オフィス</a:t>
            </a:r>
            <a:r>
              <a:rPr lang="ja-JP" altLang="en-US" sz="1200" b="1" dirty="0" err="1">
                <a:solidFill>
                  <a:srgbClr val="FF0000"/>
                </a:solidFill>
              </a:rPr>
              <a:t>わ</a:t>
            </a:r>
            <a:r>
              <a:rPr lang="ja-JP" altLang="en-US" sz="1200" b="1" dirty="0">
                <a:solidFill>
                  <a:srgbClr val="FF0000"/>
                </a:solidFill>
              </a:rPr>
              <a:t>～</a:t>
            </a:r>
            <a:r>
              <a:rPr lang="ja-JP" altLang="en-US" sz="1200" b="1" dirty="0" err="1">
                <a:solidFill>
                  <a:srgbClr val="FF0000"/>
                </a:solidFill>
              </a:rPr>
              <a:t>くすけあ</a:t>
            </a:r>
            <a:r>
              <a:rPr lang="ja-JP" altLang="en-US" sz="1200" dirty="0"/>
              <a:t>」（アウトリーチ等の充実による自立相談支援機能強化事業</a:t>
            </a:r>
            <a:r>
              <a:rPr lang="ja-JP" altLang="en-US" sz="1200" dirty="0" smtClean="0"/>
              <a:t>）</a:t>
            </a:r>
            <a:endParaRPr lang="en-US" altLang="ja-JP" sz="1200" dirty="0" smtClean="0"/>
          </a:p>
          <a:p>
            <a:pPr marL="0" indent="0">
              <a:buNone/>
            </a:pPr>
            <a:r>
              <a:rPr lang="ja-JP" altLang="en-US" sz="900" dirty="0" smtClean="0"/>
              <a:t>　★座間市アウトリーチ支援「想定以上の反響」ひきこもりに専門家対応</a:t>
            </a:r>
            <a:r>
              <a:rPr lang="ja-JP" altLang="en-US" sz="900" dirty="0" smtClean="0">
                <a:solidFill>
                  <a:srgbClr val="0070C0"/>
                </a:solidFill>
              </a:rPr>
              <a:t>　</a:t>
            </a:r>
            <a:endParaRPr lang="en-US" altLang="ja-JP" sz="900" dirty="0" smtClean="0">
              <a:solidFill>
                <a:srgbClr val="0070C0"/>
              </a:solidFill>
            </a:endParaRPr>
          </a:p>
          <a:p>
            <a:pPr marL="0" indent="0">
              <a:buNone/>
            </a:pPr>
            <a:r>
              <a:rPr lang="en-US" altLang="ja-JP" sz="900" dirty="0" smtClean="0">
                <a:solidFill>
                  <a:srgbClr val="0070C0"/>
                </a:solidFill>
              </a:rPr>
              <a:t> </a:t>
            </a:r>
            <a:r>
              <a:rPr lang="ja-JP" altLang="en-US" sz="900" dirty="0" smtClean="0">
                <a:solidFill>
                  <a:srgbClr val="0070C0"/>
                </a:solidFill>
              </a:rPr>
              <a:t>　</a:t>
            </a:r>
            <a:r>
              <a:rPr lang="en-US" altLang="ja-JP" sz="900" dirty="0" smtClean="0">
                <a:solidFill>
                  <a:srgbClr val="0070C0"/>
                </a:solidFill>
              </a:rPr>
              <a:t>  </a:t>
            </a:r>
            <a:r>
              <a:rPr lang="en-US" altLang="ja-JP" sz="900" dirty="0" smtClean="0">
                <a:hlinkClick r:id="rId9"/>
              </a:rPr>
              <a:t>https://www.townnews.co.jp/0402/2020/11/13/551201.html</a:t>
            </a:r>
            <a:endParaRPr lang="en-US" altLang="ja-JP" sz="900" dirty="0" smtClean="0"/>
          </a:p>
          <a:p>
            <a:pPr marL="0" indent="0">
              <a:buNone/>
            </a:pPr>
            <a:r>
              <a:rPr lang="ja-JP" altLang="en-US" sz="1200" dirty="0" smtClean="0"/>
              <a:t>「</a:t>
            </a:r>
            <a:r>
              <a:rPr lang="ja-JP" altLang="en-US" sz="1200" b="1" dirty="0" smtClean="0">
                <a:solidFill>
                  <a:srgbClr val="FF0000"/>
                </a:solidFill>
              </a:rPr>
              <a:t>社会福祉法人足跡の会</a:t>
            </a:r>
            <a:r>
              <a:rPr lang="ja-JP" altLang="en-US" sz="1200" dirty="0" smtClean="0"/>
              <a:t>」</a:t>
            </a:r>
            <a:r>
              <a:rPr lang="ja-JP" altLang="en-US" sz="900" dirty="0" smtClean="0"/>
              <a:t>（助葬事業</a:t>
            </a:r>
            <a:r>
              <a:rPr lang="en-US" altLang="ja-JP" sz="900" dirty="0" smtClean="0"/>
              <a:t>/</a:t>
            </a:r>
            <a:r>
              <a:rPr lang="ja-JP" altLang="en-US" sz="900" dirty="0" smtClean="0"/>
              <a:t>相互提案型協働事業）</a:t>
            </a:r>
            <a:endParaRPr lang="en-US" altLang="ja-JP" sz="900" dirty="0" smtClean="0"/>
          </a:p>
          <a:p>
            <a:pPr marL="0" indent="0">
              <a:buNone/>
            </a:pPr>
            <a:r>
              <a:rPr lang="ja-JP" altLang="en-US" sz="900" dirty="0" smtClean="0"/>
              <a:t>　★座間市</a:t>
            </a:r>
            <a:r>
              <a:rPr lang="ja-JP" altLang="en-US" sz="900" dirty="0"/>
              <a:t>相互提案型協働</a:t>
            </a:r>
            <a:r>
              <a:rPr lang="ja-JP" altLang="en-US" sz="900" dirty="0" smtClean="0"/>
              <a:t>事業　誰</a:t>
            </a:r>
            <a:r>
              <a:rPr lang="ja-JP" altLang="en-US" sz="900" dirty="0"/>
              <a:t>一人</a:t>
            </a:r>
            <a:r>
              <a:rPr lang="en-US" altLang="ja-JP" sz="900" dirty="0"/>
              <a:t>｢</a:t>
            </a:r>
            <a:r>
              <a:rPr lang="ja-JP" altLang="en-US" sz="900" dirty="0"/>
              <a:t>無縁遺骨</a:t>
            </a:r>
            <a:r>
              <a:rPr lang="en-US" altLang="ja-JP" sz="900" dirty="0"/>
              <a:t>｣</a:t>
            </a:r>
            <a:r>
              <a:rPr lang="ja-JP" altLang="en-US" sz="900" dirty="0"/>
              <a:t>にし</a:t>
            </a:r>
            <a:r>
              <a:rPr lang="ja-JP" altLang="en-US" sz="900" dirty="0" smtClean="0"/>
              <a:t>ない　社会福祉法人　足跡の会</a:t>
            </a:r>
            <a:endParaRPr lang="en-US" altLang="ja-JP" sz="900" dirty="0" smtClean="0"/>
          </a:p>
          <a:p>
            <a:pPr marL="0" indent="0">
              <a:buNone/>
            </a:pPr>
            <a:r>
              <a:rPr lang="ja-JP" altLang="en-US" sz="900" dirty="0"/>
              <a:t>　</a:t>
            </a:r>
            <a:r>
              <a:rPr lang="ja-JP" altLang="en-US" sz="900" dirty="0" smtClean="0"/>
              <a:t>　 </a:t>
            </a:r>
            <a:r>
              <a:rPr lang="en-US" altLang="ja-JP" sz="900" dirty="0" smtClean="0">
                <a:hlinkClick r:id="rId10"/>
              </a:rPr>
              <a:t>https</a:t>
            </a:r>
            <a:r>
              <a:rPr lang="en-US" altLang="ja-JP" sz="900" dirty="0">
                <a:hlinkClick r:id="rId10"/>
              </a:rPr>
              <a:t>://</a:t>
            </a:r>
            <a:r>
              <a:rPr lang="en-US" altLang="ja-JP" sz="900" dirty="0" smtClean="0">
                <a:hlinkClick r:id="rId10"/>
              </a:rPr>
              <a:t>www.townnews.co.jp/0402/2022/03/18/617291.html</a:t>
            </a:r>
            <a:endParaRPr lang="en-US" altLang="ja-JP" sz="900" dirty="0" smtClean="0"/>
          </a:p>
          <a:p>
            <a:pPr marL="0" indent="0">
              <a:buNone/>
            </a:pPr>
            <a:r>
              <a:rPr lang="ja-JP" altLang="en-US" sz="1200" dirty="0" smtClean="0"/>
              <a:t>「</a:t>
            </a:r>
            <a:r>
              <a:rPr lang="ja-JP" altLang="en-US" sz="1200" b="1" dirty="0">
                <a:solidFill>
                  <a:srgbClr val="FF0000"/>
                </a:solidFill>
              </a:rPr>
              <a:t>株式会社シグマスタッフ</a:t>
            </a:r>
            <a:r>
              <a:rPr lang="ja-JP" altLang="en-US" sz="1200" dirty="0" smtClean="0"/>
              <a:t>」</a:t>
            </a:r>
            <a:r>
              <a:rPr lang="ja-JP" altLang="en-US" sz="1000" dirty="0" smtClean="0"/>
              <a:t>（</a:t>
            </a:r>
            <a:r>
              <a:rPr lang="ja-JP" altLang="en-US" sz="1000" dirty="0"/>
              <a:t>県事業</a:t>
            </a:r>
            <a:r>
              <a:rPr lang="en-US" altLang="ja-JP" sz="1000" dirty="0"/>
              <a:t>/</a:t>
            </a:r>
            <a:r>
              <a:rPr lang="ja-JP" altLang="en-US" sz="1000" dirty="0"/>
              <a:t>生活困窮者等就労体験・就労訓練先の開拓・マッチング事業）</a:t>
            </a:r>
            <a:endParaRPr lang="en-US" altLang="ja-JP" sz="1000" dirty="0"/>
          </a:p>
        </p:txBody>
      </p:sp>
      <p:sp>
        <p:nvSpPr>
          <p:cNvPr id="6" name="タイトル 1"/>
          <p:cNvSpPr txBox="1">
            <a:spLocks/>
          </p:cNvSpPr>
          <p:nvPr/>
        </p:nvSpPr>
        <p:spPr bwMode="gray">
          <a:xfrm>
            <a:off x="305554" y="51934"/>
            <a:ext cx="8229600" cy="529828"/>
          </a:xfrm>
          <a:prstGeom prst="rect">
            <a:avLst/>
          </a:prstGeom>
          <a:solidFill>
            <a:schemeClr val="bg1"/>
          </a:solidFill>
          <a:ln w="9525">
            <a:solidFill>
              <a:srgbClr val="FF0000"/>
            </a:solidFill>
            <a:miter lim="800000"/>
            <a:headEnd/>
            <a:tailEnd/>
          </a:ln>
          <a:effectLs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Arial" charset="0"/>
                <a:ea typeface="ＭＳ Ｐゴシック" pitchFamily="50" charset="-128"/>
              </a:defRPr>
            </a:lvl2pPr>
            <a:lvl3pPr algn="l" rtl="0" eaLnBrk="0" fontAlgn="base" hangingPunct="0">
              <a:spcBef>
                <a:spcPct val="0"/>
              </a:spcBef>
              <a:spcAft>
                <a:spcPct val="0"/>
              </a:spcAft>
              <a:defRPr kumimoji="1" sz="3200" b="1">
                <a:solidFill>
                  <a:schemeClr val="bg1"/>
                </a:solidFill>
                <a:latin typeface="Arial" charset="0"/>
                <a:ea typeface="ＭＳ Ｐゴシック" pitchFamily="50" charset="-128"/>
              </a:defRPr>
            </a:lvl3pPr>
            <a:lvl4pPr algn="l" rtl="0" eaLnBrk="0" fontAlgn="base" hangingPunct="0">
              <a:spcBef>
                <a:spcPct val="0"/>
              </a:spcBef>
              <a:spcAft>
                <a:spcPct val="0"/>
              </a:spcAft>
              <a:defRPr kumimoji="1" sz="3200" b="1">
                <a:solidFill>
                  <a:schemeClr val="bg1"/>
                </a:solidFill>
                <a:latin typeface="Arial" charset="0"/>
                <a:ea typeface="ＭＳ Ｐゴシック" pitchFamily="50" charset="-128"/>
              </a:defRPr>
            </a:lvl4pPr>
            <a:lvl5pPr algn="l" rtl="0" eaLnBrk="0" fontAlgn="base" hangingPunct="0">
              <a:spcBef>
                <a:spcPct val="0"/>
              </a:spcBef>
              <a:spcAft>
                <a:spcPct val="0"/>
              </a:spcAft>
              <a:defRPr kumimoji="1" sz="3200" b="1">
                <a:solidFill>
                  <a:schemeClr val="bg1"/>
                </a:solidFill>
                <a:latin typeface="Arial" charset="0"/>
                <a:ea typeface="ＭＳ Ｐゴシック" pitchFamily="50" charset="-128"/>
              </a:defRPr>
            </a:lvl5pPr>
            <a:lvl6pPr marL="457200" algn="l" rtl="0" fontAlgn="base">
              <a:spcBef>
                <a:spcPct val="0"/>
              </a:spcBef>
              <a:spcAft>
                <a:spcPct val="0"/>
              </a:spcAft>
              <a:defRPr kumimoji="1" sz="3200" b="1">
                <a:solidFill>
                  <a:schemeClr val="bg1"/>
                </a:solidFill>
                <a:latin typeface="Arial" charset="0"/>
                <a:ea typeface="ＭＳ Ｐゴシック" pitchFamily="50" charset="-128"/>
              </a:defRPr>
            </a:lvl6pPr>
            <a:lvl7pPr marL="914400" algn="l" rtl="0" fontAlgn="base">
              <a:spcBef>
                <a:spcPct val="0"/>
              </a:spcBef>
              <a:spcAft>
                <a:spcPct val="0"/>
              </a:spcAft>
              <a:defRPr kumimoji="1" sz="3200" b="1">
                <a:solidFill>
                  <a:schemeClr val="bg1"/>
                </a:solidFill>
                <a:latin typeface="Arial" charset="0"/>
                <a:ea typeface="ＭＳ Ｐゴシック" pitchFamily="50" charset="-128"/>
              </a:defRPr>
            </a:lvl7pPr>
            <a:lvl8pPr marL="1371600" algn="l" rtl="0" fontAlgn="base">
              <a:spcBef>
                <a:spcPct val="0"/>
              </a:spcBef>
              <a:spcAft>
                <a:spcPct val="0"/>
              </a:spcAft>
              <a:defRPr kumimoji="1" sz="3200" b="1">
                <a:solidFill>
                  <a:schemeClr val="bg1"/>
                </a:solidFill>
                <a:latin typeface="Arial" charset="0"/>
                <a:ea typeface="ＭＳ Ｐゴシック" pitchFamily="50" charset="-128"/>
              </a:defRPr>
            </a:lvl8pPr>
            <a:lvl9pPr marL="1828800" algn="l" rtl="0" fontAlgn="base">
              <a:spcBef>
                <a:spcPct val="0"/>
              </a:spcBef>
              <a:spcAft>
                <a:spcPct val="0"/>
              </a:spcAft>
              <a:defRPr kumimoji="1" sz="3200" b="1">
                <a:solidFill>
                  <a:schemeClr val="bg1"/>
                </a:solidFill>
                <a:latin typeface="Arial" charset="0"/>
                <a:ea typeface="ＭＳ Ｐゴシック" pitchFamily="50" charset="-128"/>
              </a:defRPr>
            </a:lvl9pPr>
          </a:lstStyle>
          <a:p>
            <a:r>
              <a:rPr lang="ja-JP" altLang="en-US" sz="2400" kern="0" dirty="0">
                <a:solidFill>
                  <a:schemeClr val="tx1"/>
                </a:solidFill>
              </a:rPr>
              <a:t>個別支援がつなぐ「ご縁」から生まれた「チーム座間」</a:t>
            </a:r>
          </a:p>
        </p:txBody>
      </p:sp>
      <p:sp>
        <p:nvSpPr>
          <p:cNvPr id="8" name="角丸四角形 7"/>
          <p:cNvSpPr/>
          <p:nvPr/>
        </p:nvSpPr>
        <p:spPr>
          <a:xfrm>
            <a:off x="6390229" y="805702"/>
            <a:ext cx="2684984" cy="593093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050" b="1" dirty="0">
                <a:solidFill>
                  <a:schemeClr val="tx1"/>
                </a:solidFill>
              </a:rPr>
              <a:t>生活困窮者自立支援制度の対象者は</a:t>
            </a:r>
            <a:endParaRPr lang="en-US" altLang="ja-JP" sz="1050" b="1" dirty="0">
              <a:solidFill>
                <a:schemeClr val="tx1"/>
              </a:solidFill>
            </a:endParaRPr>
          </a:p>
          <a:p>
            <a:r>
              <a:rPr lang="ja-JP" altLang="en-US" sz="1050" b="1" dirty="0">
                <a:solidFill>
                  <a:schemeClr val="tx1"/>
                </a:solidFill>
              </a:rPr>
              <a:t>「就労の状況、心身の状況、地域社会との関係性その他の事情により、現に経済的に困窮し、最低限度の生活を維持することができなくなるおそれのある者（生活困窮者自立支援法第</a:t>
            </a:r>
            <a:r>
              <a:rPr lang="en-US" altLang="ja-JP" sz="1050" b="1" dirty="0">
                <a:solidFill>
                  <a:schemeClr val="tx1"/>
                </a:solidFill>
              </a:rPr>
              <a:t>3</a:t>
            </a:r>
            <a:r>
              <a:rPr lang="ja-JP" altLang="en-US" sz="1050" b="1" dirty="0">
                <a:solidFill>
                  <a:schemeClr val="tx1"/>
                </a:solidFill>
              </a:rPr>
              <a:t>条）」とされています。</a:t>
            </a:r>
            <a:endParaRPr lang="en-US" altLang="ja-JP" sz="1050" b="1" dirty="0">
              <a:solidFill>
                <a:schemeClr val="tx1"/>
              </a:solidFill>
            </a:endParaRPr>
          </a:p>
          <a:p>
            <a:endParaRPr lang="en-US" altLang="ja-JP" sz="1050" b="1" dirty="0">
              <a:solidFill>
                <a:schemeClr val="tx1"/>
              </a:solidFill>
            </a:endParaRPr>
          </a:p>
          <a:p>
            <a:r>
              <a:rPr lang="ja-JP" altLang="en-US" sz="1050" b="1" dirty="0" smtClean="0">
                <a:solidFill>
                  <a:schemeClr val="tx1"/>
                </a:solidFill>
              </a:rPr>
              <a:t>　相談者</a:t>
            </a:r>
            <a:r>
              <a:rPr lang="ja-JP" altLang="en-US" sz="1050" b="1" dirty="0">
                <a:solidFill>
                  <a:schemeClr val="tx1"/>
                </a:solidFill>
              </a:rPr>
              <a:t>がそうした「おそれのある」状態にあるかどうかは広く相談を受け付け、話を聞くことからしか分かりません</a:t>
            </a:r>
            <a:r>
              <a:rPr lang="ja-JP" altLang="en-US" sz="1050" b="1" dirty="0" smtClean="0">
                <a:solidFill>
                  <a:schemeClr val="tx1"/>
                </a:solidFill>
              </a:rPr>
              <a:t>。</a:t>
            </a:r>
            <a:endParaRPr lang="en-US" altLang="ja-JP" sz="1050" b="1" dirty="0">
              <a:solidFill>
                <a:schemeClr val="tx1"/>
              </a:solidFill>
            </a:endParaRPr>
          </a:p>
          <a:p>
            <a:r>
              <a:rPr lang="ja-JP" altLang="en-US" sz="1050" b="1" dirty="0" smtClean="0">
                <a:solidFill>
                  <a:schemeClr val="tx1"/>
                </a:solidFill>
              </a:rPr>
              <a:t>　また</a:t>
            </a:r>
            <a:r>
              <a:rPr lang="ja-JP" altLang="en-US" sz="1050" b="1" dirty="0">
                <a:solidFill>
                  <a:schemeClr val="tx1"/>
                </a:solidFill>
              </a:rPr>
              <a:t>生活困窮状況の原因となる課題は複合的であり、その程度もさまざまです。</a:t>
            </a:r>
            <a:r>
              <a:rPr lang="ja-JP" altLang="en-US" sz="1050" b="1" dirty="0">
                <a:solidFill>
                  <a:srgbClr val="FF0000"/>
                </a:solidFill>
              </a:rPr>
              <a:t>このため事業開始</a:t>
            </a:r>
            <a:r>
              <a:rPr lang="en-US" altLang="ja-JP" sz="1050" b="1" dirty="0">
                <a:solidFill>
                  <a:srgbClr val="FF0000"/>
                </a:solidFill>
              </a:rPr>
              <a:t>1</a:t>
            </a:r>
            <a:r>
              <a:rPr lang="ja-JP" altLang="en-US" sz="1050" b="1" dirty="0">
                <a:solidFill>
                  <a:srgbClr val="FF0000"/>
                </a:solidFill>
              </a:rPr>
              <a:t>年目（平成</a:t>
            </a:r>
            <a:r>
              <a:rPr lang="en-US" altLang="ja-JP" sz="1050" b="1" dirty="0">
                <a:solidFill>
                  <a:srgbClr val="FF0000"/>
                </a:solidFill>
              </a:rPr>
              <a:t>27</a:t>
            </a:r>
            <a:r>
              <a:rPr lang="ja-JP" altLang="en-US" sz="1050" b="1" dirty="0">
                <a:solidFill>
                  <a:srgbClr val="FF0000"/>
                </a:solidFill>
              </a:rPr>
              <a:t>年度）に本市の自立相談支援事業では「相談を断らない」事を決めました。</a:t>
            </a:r>
            <a:endParaRPr lang="en-US" altLang="ja-JP" sz="1050" b="1" dirty="0">
              <a:solidFill>
                <a:srgbClr val="FF0000"/>
              </a:solidFill>
            </a:endParaRPr>
          </a:p>
          <a:p>
            <a:endParaRPr lang="en-US" altLang="ja-JP" sz="1050" b="1" dirty="0">
              <a:solidFill>
                <a:schemeClr val="tx1"/>
              </a:solidFill>
            </a:endParaRPr>
          </a:p>
          <a:p>
            <a:r>
              <a:rPr lang="ja-JP" altLang="en-US" sz="1050" b="1" dirty="0">
                <a:solidFill>
                  <a:srgbClr val="FF0000"/>
                </a:solidFill>
              </a:rPr>
              <a:t>さまざまな相談に向き合う中、制度の隙間に陥った相談者の複合的な生活課題を解決するには、行政や制度の力だけでは足りないことがわかってきました</a:t>
            </a:r>
            <a:r>
              <a:rPr lang="ja-JP" altLang="en-US" sz="1050" b="1" dirty="0" smtClean="0">
                <a:solidFill>
                  <a:srgbClr val="FF0000"/>
                </a:solidFill>
              </a:rPr>
              <a:t>。</a:t>
            </a:r>
            <a:endParaRPr lang="en-US" altLang="ja-JP" sz="1050" b="1" dirty="0" smtClean="0">
              <a:solidFill>
                <a:srgbClr val="FF0000"/>
              </a:solidFill>
            </a:endParaRPr>
          </a:p>
          <a:p>
            <a:endParaRPr lang="en-US" altLang="ja-JP" sz="1050" b="1" dirty="0">
              <a:solidFill>
                <a:schemeClr val="tx1"/>
              </a:solidFill>
            </a:endParaRPr>
          </a:p>
          <a:p>
            <a:r>
              <a:rPr lang="ja-JP" altLang="en-US" sz="1050" b="1" dirty="0">
                <a:solidFill>
                  <a:schemeClr val="tx1"/>
                </a:solidFill>
              </a:rPr>
              <a:t>目の前の相談者の困りごとを解決するために、地域の方々の力を貸してもらうことが増えていき、</a:t>
            </a:r>
            <a:r>
              <a:rPr lang="ja-JP" altLang="en-US" sz="1050" b="1" dirty="0">
                <a:solidFill>
                  <a:srgbClr val="FF0000"/>
                </a:solidFill>
              </a:rPr>
              <a:t>個別支援を通じて出会った地域の方々との「ご縁」のつながりが支援のネットワークとなっていきました。</a:t>
            </a:r>
            <a:endParaRPr lang="en-US" altLang="ja-JP" sz="1050" b="1" dirty="0">
              <a:solidFill>
                <a:srgbClr val="FF0000"/>
              </a:solidFill>
            </a:endParaRPr>
          </a:p>
          <a:p>
            <a:r>
              <a:rPr lang="ja-JP" altLang="en-US" sz="1050" b="1" dirty="0" smtClean="0">
                <a:solidFill>
                  <a:schemeClr val="tx1"/>
                </a:solidFill>
              </a:rPr>
              <a:t>そう</a:t>
            </a:r>
            <a:r>
              <a:rPr lang="ja-JP" altLang="en-US" sz="1050" b="1" dirty="0">
                <a:solidFill>
                  <a:schemeClr val="tx1"/>
                </a:solidFill>
              </a:rPr>
              <a:t>した経緯から</a:t>
            </a:r>
            <a:r>
              <a:rPr lang="ja-JP" altLang="en-US" sz="1050" b="1" dirty="0" smtClean="0">
                <a:solidFill>
                  <a:schemeClr val="tx1"/>
                </a:solidFill>
              </a:rPr>
              <a:t>生まれたの</a:t>
            </a:r>
            <a:r>
              <a:rPr lang="ja-JP" altLang="en-US" sz="1050" b="1" dirty="0">
                <a:solidFill>
                  <a:schemeClr val="tx1"/>
                </a:solidFill>
              </a:rPr>
              <a:t>が、</a:t>
            </a:r>
            <a:endParaRPr lang="en-US" altLang="ja-JP" sz="1050" b="1" dirty="0">
              <a:solidFill>
                <a:schemeClr val="tx1"/>
              </a:solidFill>
            </a:endParaRPr>
          </a:p>
          <a:p>
            <a:r>
              <a:rPr lang="ja-JP" altLang="en-US" sz="1050" b="1" dirty="0">
                <a:solidFill>
                  <a:schemeClr val="tx1"/>
                </a:solidFill>
              </a:rPr>
              <a:t>生活困窮者自立支援</a:t>
            </a:r>
            <a:r>
              <a:rPr lang="ja-JP" altLang="en-US" sz="1050" b="1" dirty="0" smtClean="0">
                <a:solidFill>
                  <a:schemeClr val="tx1"/>
                </a:solidFill>
              </a:rPr>
              <a:t>の</a:t>
            </a:r>
            <a:endParaRPr lang="en-US" altLang="ja-JP" sz="1050" b="1" dirty="0" smtClean="0">
              <a:solidFill>
                <a:schemeClr val="tx1"/>
              </a:solidFill>
            </a:endParaRPr>
          </a:p>
          <a:p>
            <a:endParaRPr lang="en-US" altLang="ja-JP" sz="1050" b="1" dirty="0" smtClean="0">
              <a:solidFill>
                <a:schemeClr val="tx1"/>
              </a:solidFill>
            </a:endParaRPr>
          </a:p>
          <a:p>
            <a:r>
              <a:rPr lang="ja-JP" altLang="en-US" sz="1050" b="1" dirty="0" smtClean="0">
                <a:solidFill>
                  <a:srgbClr val="FF0000"/>
                </a:solidFill>
              </a:rPr>
              <a:t>「</a:t>
            </a:r>
            <a:r>
              <a:rPr lang="ja-JP" altLang="en-US" sz="1050" b="1" dirty="0">
                <a:solidFill>
                  <a:srgbClr val="FF0000"/>
                </a:solidFill>
              </a:rPr>
              <a:t>チーム座間</a:t>
            </a:r>
            <a:r>
              <a:rPr lang="ja-JP" altLang="en-US" sz="1050" b="1" dirty="0" smtClean="0">
                <a:solidFill>
                  <a:srgbClr val="FF0000"/>
                </a:solidFill>
              </a:rPr>
              <a:t>」</a:t>
            </a:r>
            <a:r>
              <a:rPr lang="ja-JP" altLang="en-US" sz="1050" b="1" dirty="0" smtClean="0">
                <a:solidFill>
                  <a:schemeClr val="tx1"/>
                </a:solidFill>
              </a:rPr>
              <a:t>です</a:t>
            </a:r>
            <a:r>
              <a:rPr lang="ja-JP" altLang="en-US" sz="1050" b="1" dirty="0">
                <a:solidFill>
                  <a:schemeClr val="tx1"/>
                </a:solidFill>
              </a:rPr>
              <a:t>。</a:t>
            </a:r>
            <a:endParaRPr lang="en-US" altLang="ja-JP" sz="1050" b="1" dirty="0">
              <a:solidFill>
                <a:schemeClr val="tx1"/>
              </a:solidFill>
            </a:endParaRPr>
          </a:p>
          <a:p>
            <a:endParaRPr lang="en-US" altLang="ja-JP" sz="900" b="1" dirty="0">
              <a:solidFill>
                <a:schemeClr val="tx1"/>
              </a:solidFill>
            </a:endParaRPr>
          </a:p>
          <a:p>
            <a:endParaRPr lang="en-US" altLang="ja-JP" sz="900" b="1" dirty="0">
              <a:solidFill>
                <a:schemeClr val="tx1"/>
              </a:solidFill>
            </a:endParaRPr>
          </a:p>
          <a:p>
            <a:endParaRPr lang="en-US" altLang="ja-JP" sz="900" b="1" dirty="0">
              <a:solidFill>
                <a:schemeClr val="tx1"/>
              </a:solidFill>
            </a:endParaRPr>
          </a:p>
        </p:txBody>
      </p:sp>
      <p:sp>
        <p:nvSpPr>
          <p:cNvPr id="9" name="テキスト ボックス 8"/>
          <p:cNvSpPr txBox="1"/>
          <p:nvPr/>
        </p:nvSpPr>
        <p:spPr>
          <a:xfrm>
            <a:off x="8429923" y="421532"/>
            <a:ext cx="461665" cy="415180"/>
          </a:xfrm>
          <a:prstGeom prst="rect">
            <a:avLst/>
          </a:prstGeom>
          <a:noFill/>
          <a:ln>
            <a:noFill/>
          </a:ln>
        </p:spPr>
        <p:txBody>
          <a:bodyPr vert="eaVert" wrap="square" rtlCol="0">
            <a:spAutoFit/>
          </a:bodyPr>
          <a:lstStyle/>
          <a:p>
            <a:r>
              <a:rPr lang="en-US" altLang="ja-JP" dirty="0"/>
              <a:t>13</a:t>
            </a:r>
            <a:endParaRPr kumimoji="1" lang="ja-JP" altLang="en-US" dirty="0"/>
          </a:p>
        </p:txBody>
      </p:sp>
      <p:sp>
        <p:nvSpPr>
          <p:cNvPr id="2" name="角丸四角形 1"/>
          <p:cNvSpPr/>
          <p:nvPr/>
        </p:nvSpPr>
        <p:spPr>
          <a:xfrm>
            <a:off x="241448" y="5445224"/>
            <a:ext cx="5904656" cy="57606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4808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ol14-s-2">
  <a:themeElements>
    <a:clrScheme name="cool14-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ol14-s-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ol14-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ol14-s-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ol14-s-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ol14-s-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ol14-s-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ol14-s-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ol14-s-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ol14-s-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ol14-s-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ol14-s-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ol14-s-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ol14-s-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7558</TotalTime>
  <Words>4362</Words>
  <Application>Microsoft Office PowerPoint</Application>
  <PresentationFormat>画面に合わせる (4:3)</PresentationFormat>
  <Paragraphs>461</Paragraphs>
  <Slides>15</Slides>
  <Notes>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15</vt:i4>
      </vt:variant>
    </vt:vector>
  </HeadingPairs>
  <TitlesOfParts>
    <vt:vector size="22" baseType="lpstr">
      <vt:lpstr>BIZ UDP明朝 Medium</vt:lpstr>
      <vt:lpstr>ＭＳ Ｐゴシック</vt:lpstr>
      <vt:lpstr>ＭＳ 明朝</vt:lpstr>
      <vt:lpstr>Arial</vt:lpstr>
      <vt:lpstr>Calibri</vt:lpstr>
      <vt:lpstr>Times New Roman</vt:lpstr>
      <vt:lpstr>cool14-s-2</vt:lpstr>
      <vt:lpstr>生活困窮者自立支援法 (利用勧奨等） 第八条　都道府県等は、福祉、就労、教育、税務、住宅その他のその所掌事務に関する業務の遂行に当たって、生活困窮者を把握したときは、当該生活困窮者に対し、この法律に基づく事業の利用及び給付金の受給の勧奨その他適切な措置を講ずるように努めるものとする。</vt:lpstr>
      <vt:lpstr>①市役所の機能を活かして相談につなげる</vt:lpstr>
      <vt:lpstr>①市役所の機能を活かして相談につなげる</vt:lpstr>
      <vt:lpstr>①市役所の機能を活かして相談につなげる</vt:lpstr>
      <vt:lpstr>①市役所の機能を活かして相談につなげる</vt:lpstr>
      <vt:lpstr>①市役所の機能を活かして相談につなげる はじめの3～４年間に見えてきたこと（Ⅰ）</vt:lpstr>
      <vt:lpstr>PowerPoint プレゼンテーション</vt:lpstr>
      <vt:lpstr>個別支援を通じた協働・連携から作られる支援体制</vt:lpstr>
      <vt:lpstr>PowerPoint プレゼンテーション</vt:lpstr>
      <vt:lpstr>生活困窮者自立支援法 （基本理念） 第二条　生活困窮者に対する自立の支援は、生活困窮者の尊厳の保持を図りつつ、生活困窮者の就労の状況、心身の状況、地域社会からの孤立の状況その他の状況に応じて、包括的かつ早期に行われなければならない。  ２　生活困窮者に対する自立の支援は、地域における福祉、就労、教育、住宅その他の生活困窮者に対する支援に関する業務を行う関係機関（以下単に「関係機関」という。）及び民間団体との緊密な連携その他必要な支援体制の整備に配慮して行われなければならない。</vt:lpstr>
      <vt:lpstr>アウトリーチ支援事業（自立相談支援事業の強化）実施経緯</vt:lpstr>
      <vt:lpstr>ユニバーサル就労支援（社会福祉法人の公益活動との連携）</vt:lpstr>
      <vt:lpstr>「アウトリーチ支援事業」から「ひきこもりサポート事業」へ</vt:lpstr>
      <vt:lpstr>活用例</vt:lpstr>
      <vt:lpstr>志村恭介さん（仮名）50代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生活困窮者自立支援制度の 現場の取り組み</dc:title>
  <dc:creator>19635 林　星一</dc:creator>
  <cp:lastModifiedBy>横山 小春</cp:lastModifiedBy>
  <cp:revision>1526</cp:revision>
  <dcterms:created xsi:type="dcterms:W3CDTF">2017-06-16T04:19:06Z</dcterms:created>
  <dcterms:modified xsi:type="dcterms:W3CDTF">2023-06-29T00:33:08Z</dcterms:modified>
</cp:coreProperties>
</file>